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109"/>
  </p:notesMasterIdLst>
  <p:sldIdLst>
    <p:sldId id="28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85" r:id="rId12"/>
    <p:sldId id="264" r:id="rId13"/>
    <p:sldId id="265" r:id="rId14"/>
    <p:sldId id="2668" r:id="rId15"/>
    <p:sldId id="266" r:id="rId16"/>
    <p:sldId id="267" r:id="rId17"/>
    <p:sldId id="268" r:id="rId18"/>
    <p:sldId id="269" r:id="rId19"/>
    <p:sldId id="270" r:id="rId20"/>
    <p:sldId id="271" r:id="rId21"/>
    <p:sldId id="2665" r:id="rId22"/>
    <p:sldId id="272" r:id="rId23"/>
    <p:sldId id="273" r:id="rId24"/>
    <p:sldId id="274" r:id="rId25"/>
    <p:sldId id="2664" r:id="rId26"/>
    <p:sldId id="275" r:id="rId27"/>
    <p:sldId id="279" r:id="rId28"/>
    <p:sldId id="276" r:id="rId29"/>
    <p:sldId id="277" r:id="rId30"/>
    <p:sldId id="278" r:id="rId31"/>
    <p:sldId id="283" r:id="rId32"/>
    <p:sldId id="2666" r:id="rId33"/>
    <p:sldId id="280" r:id="rId34"/>
    <p:sldId id="281" r:id="rId35"/>
    <p:sldId id="282" r:id="rId36"/>
    <p:sldId id="2667" r:id="rId37"/>
    <p:sldId id="2660" r:id="rId38"/>
    <p:sldId id="2661" r:id="rId39"/>
    <p:sldId id="2669" r:id="rId40"/>
    <p:sldId id="288" r:id="rId41"/>
    <p:sldId id="287" r:id="rId42"/>
    <p:sldId id="2663" r:id="rId43"/>
    <p:sldId id="289" r:id="rId44"/>
    <p:sldId id="290" r:id="rId45"/>
    <p:sldId id="2652" r:id="rId46"/>
    <p:sldId id="2653" r:id="rId47"/>
    <p:sldId id="337" r:id="rId48"/>
    <p:sldId id="291" r:id="rId49"/>
    <p:sldId id="292" r:id="rId50"/>
    <p:sldId id="293" r:id="rId51"/>
    <p:sldId id="306" r:id="rId52"/>
    <p:sldId id="294" r:id="rId53"/>
    <p:sldId id="295" r:id="rId54"/>
    <p:sldId id="296" r:id="rId55"/>
    <p:sldId id="2646" r:id="rId56"/>
    <p:sldId id="297" r:id="rId57"/>
    <p:sldId id="298" r:id="rId58"/>
    <p:sldId id="299" r:id="rId59"/>
    <p:sldId id="300" r:id="rId60"/>
    <p:sldId id="301" r:id="rId61"/>
    <p:sldId id="2647" r:id="rId62"/>
    <p:sldId id="302" r:id="rId63"/>
    <p:sldId id="303" r:id="rId64"/>
    <p:sldId id="304" r:id="rId65"/>
    <p:sldId id="338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2655" r:id="rId74"/>
    <p:sldId id="315" r:id="rId75"/>
    <p:sldId id="316" r:id="rId76"/>
    <p:sldId id="317" r:id="rId77"/>
    <p:sldId id="318" r:id="rId78"/>
    <p:sldId id="2656" r:id="rId79"/>
    <p:sldId id="319" r:id="rId80"/>
    <p:sldId id="339" r:id="rId81"/>
    <p:sldId id="320" r:id="rId82"/>
    <p:sldId id="321" r:id="rId83"/>
    <p:sldId id="322" r:id="rId84"/>
    <p:sldId id="323" r:id="rId85"/>
    <p:sldId id="324" r:id="rId86"/>
    <p:sldId id="325" r:id="rId87"/>
    <p:sldId id="326" r:id="rId88"/>
    <p:sldId id="327" r:id="rId89"/>
    <p:sldId id="328" r:id="rId90"/>
    <p:sldId id="329" r:id="rId91"/>
    <p:sldId id="330" r:id="rId92"/>
    <p:sldId id="331" r:id="rId93"/>
    <p:sldId id="332" r:id="rId94"/>
    <p:sldId id="340" r:id="rId95"/>
    <p:sldId id="333" r:id="rId96"/>
    <p:sldId id="334" r:id="rId97"/>
    <p:sldId id="335" r:id="rId98"/>
    <p:sldId id="2650" r:id="rId99"/>
    <p:sldId id="2662" r:id="rId100"/>
    <p:sldId id="2645" r:id="rId101"/>
    <p:sldId id="336" r:id="rId102"/>
    <p:sldId id="2657" r:id="rId103"/>
    <p:sldId id="2658" r:id="rId104"/>
    <p:sldId id="2659" r:id="rId105"/>
    <p:sldId id="2651" r:id="rId106"/>
    <p:sldId id="2654" r:id="rId107"/>
    <p:sldId id="2671" r:id="rId10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oadmap" id="{826A106E-54AC-42E8-BAF7-AC759E9BAE29}">
          <p14:sldIdLst>
            <p14:sldId id="284"/>
            <p14:sldId id="257"/>
          </p14:sldIdLst>
        </p14:section>
        <p14:section name="Introduzione" id="{06CCBE9A-D3B5-4177-854C-5D917ACB95DE}">
          <p14:sldIdLst>
            <p14:sldId id="258"/>
            <p14:sldId id="259"/>
            <p14:sldId id="260"/>
            <p14:sldId id="261"/>
            <p14:sldId id="262"/>
            <p14:sldId id="263"/>
            <p14:sldId id="285"/>
          </p14:sldIdLst>
        </p14:section>
        <p14:section name="Tecnologie Utilizzate" id="{AB52C9C1-FDE8-4F8B-B125-5358C1600C24}">
          <p14:sldIdLst>
            <p14:sldId id="264"/>
          </p14:sldIdLst>
        </p14:section>
        <p14:section name="Spring framework" id="{85D74E18-4419-4D11-8E90-D32A9F2C6246}">
          <p14:sldIdLst>
            <p14:sldId id="265"/>
            <p14:sldId id="2668"/>
          </p14:sldIdLst>
        </p14:section>
        <p14:section name="Keycloak" id="{26C6581F-F2CA-47D9-9091-D5E6490D6CD0}">
          <p14:sldIdLst>
            <p14:sldId id="266"/>
            <p14:sldId id="267"/>
            <p14:sldId id="268"/>
            <p14:sldId id="269"/>
            <p14:sldId id="270"/>
            <p14:sldId id="271"/>
            <p14:sldId id="2665"/>
          </p14:sldIdLst>
        </p14:section>
        <p14:section name="Vault" id="{D9EACB3D-F155-44AB-8BEF-96DBF29207B7}">
          <p14:sldIdLst>
            <p14:sldId id="272"/>
            <p14:sldId id="273"/>
            <p14:sldId id="274"/>
            <p14:sldId id="2664"/>
            <p14:sldId id="275"/>
            <p14:sldId id="279"/>
            <p14:sldId id="276"/>
            <p14:sldId id="277"/>
            <p14:sldId id="278"/>
            <p14:sldId id="283"/>
            <p14:sldId id="2666"/>
          </p14:sldIdLst>
        </p14:section>
        <p14:section name="Keytool" id="{1AAA5C11-1CEF-4276-B883-C0B509B962D3}">
          <p14:sldIdLst>
            <p14:sldId id="280"/>
            <p14:sldId id="281"/>
            <p14:sldId id="282"/>
            <p14:sldId id="2667"/>
          </p14:sldIdLst>
        </p14:section>
        <p14:section name="Reverse Proxy" id="{C040BB88-FA74-4C83-8FDE-2FD414CC44A8}">
          <p14:sldIdLst>
            <p14:sldId id="2660"/>
            <p14:sldId id="2661"/>
            <p14:sldId id="2669"/>
          </p14:sldIdLst>
        </p14:section>
        <p14:section name="Threat Modeling" id="{8824D5A7-9627-4D79-A9C4-02D4EBB4EBF8}">
          <p14:sldIdLst>
            <p14:sldId id="288"/>
            <p14:sldId id="287"/>
            <p14:sldId id="2663"/>
            <p14:sldId id="289"/>
            <p14:sldId id="290"/>
            <p14:sldId id="2652"/>
            <p14:sldId id="2653"/>
          </p14:sldIdLst>
        </p14:section>
        <p14:section name="AC Access Control Family" id="{7191A349-136F-4672-964F-3ADE1A286B3C}">
          <p14:sldIdLst>
            <p14:sldId id="337"/>
            <p14:sldId id="291"/>
            <p14:sldId id="292"/>
            <p14:sldId id="293"/>
            <p14:sldId id="306"/>
            <p14:sldId id="294"/>
            <p14:sldId id="295"/>
            <p14:sldId id="296"/>
            <p14:sldId id="2646"/>
            <p14:sldId id="297"/>
            <p14:sldId id="298"/>
            <p14:sldId id="299"/>
            <p14:sldId id="300"/>
            <p14:sldId id="301"/>
            <p14:sldId id="2647"/>
            <p14:sldId id="302"/>
            <p14:sldId id="303"/>
            <p14:sldId id="304"/>
          </p14:sldIdLst>
        </p14:section>
        <p14:section name="IA Identity and Authentication Control Family" id="{76F5504C-921A-4EB4-B158-93DAA72E67F6}">
          <p14:sldIdLst>
            <p14:sldId id="338"/>
            <p14:sldId id="307"/>
            <p14:sldId id="308"/>
            <p14:sldId id="309"/>
            <p14:sldId id="310"/>
            <p14:sldId id="311"/>
            <p14:sldId id="312"/>
            <p14:sldId id="313"/>
            <p14:sldId id="2655"/>
            <p14:sldId id="315"/>
            <p14:sldId id="316"/>
            <p14:sldId id="317"/>
            <p14:sldId id="318"/>
            <p14:sldId id="2656"/>
            <p14:sldId id="319"/>
          </p14:sldIdLst>
        </p14:section>
        <p14:section name="SC System and Communication Protection Control Family" id="{9565292F-668C-4559-93E1-79F0D7A08DFD}">
          <p14:sldIdLst>
            <p14:sldId id="33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SI System and Information Integrity Control Family" id="{4515654D-DB5F-4843-86D7-EFC982895335}">
          <p14:sldIdLst>
            <p14:sldId id="340"/>
            <p14:sldId id="333"/>
            <p14:sldId id="334"/>
            <p14:sldId id="335"/>
            <p14:sldId id="2650"/>
            <p14:sldId id="2662"/>
          </p14:sldIdLst>
        </p14:section>
        <p14:section name="AU Audit And Accountability Control Family" id="{7DCEEB23-594B-4124-81A8-F3BAB9947F83}">
          <p14:sldIdLst>
            <p14:sldId id="2645"/>
            <p14:sldId id="336"/>
            <p14:sldId id="2657"/>
            <p14:sldId id="2658"/>
            <p14:sldId id="2659"/>
          </p14:sldIdLst>
        </p14:section>
        <p14:section name="Threat Mitigation" id="{88980965-9819-43E8-A691-3FF22A24481B}">
          <p14:sldIdLst>
            <p14:sldId id="2651"/>
            <p14:sldId id="2654"/>
            <p14:sldId id="26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0850" autoAdjust="0"/>
  </p:normalViewPr>
  <p:slideViewPr>
    <p:cSldViewPr snapToGrid="0">
      <p:cViewPr varScale="1">
        <p:scale>
          <a:sx n="71" d="100"/>
          <a:sy n="71" d="100"/>
        </p:scale>
        <p:origin x="105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theme" Target="theme/theme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tableStyles" Target="tableStyle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237E1-4F4C-48BB-BD07-912894E61748}" type="datetimeFigureOut">
              <a:rPr lang="it-IT" smtClean="0"/>
              <a:t>16/07/2023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257B8-C00E-4B4C-A47B-7927C396C9C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84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57B8-C00E-4B4C-A47B-7927C396C9C2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2637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57B8-C00E-4B4C-A47B-7927C396C9C2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4199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57B8-C00E-4B4C-A47B-7927C396C9C2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695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57B8-C00E-4B4C-A47B-7927C396C9C2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2600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57B8-C00E-4B4C-A47B-7927C396C9C2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7648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57B8-C00E-4B4C-A47B-7927C396C9C2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8620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57B8-C00E-4B4C-A47B-7927C396C9C2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2625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57B8-C00E-4B4C-A47B-7927C396C9C2}" type="slidenum">
              <a:rPr lang="it-IT" smtClean="0"/>
              <a:t>86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7188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57B8-C00E-4B4C-A47B-7927C396C9C2}" type="slidenum">
              <a:rPr lang="it-IT" smtClean="0"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7434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57B8-C00E-4B4C-A47B-7927C396C9C2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8458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57B8-C00E-4B4C-A47B-7927C396C9C2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4005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57B8-C00E-4B4C-A47B-7927C396C9C2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5957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57B8-C00E-4B4C-A47B-7927C396C9C2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0131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57B8-C00E-4B4C-A47B-7927C396C9C2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084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57B8-C00E-4B4C-A47B-7927C396C9C2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006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i="0">
                <a:solidFill>
                  <a:srgbClr val="D1D5DB"/>
                </a:solidFill>
                <a:effectLst/>
                <a:latin typeface="Söhne"/>
              </a:rPr>
              <a:t>L'obiettivo principale di questo controllo è quello di garantire la consapevolezza dell'utente riguardo alle condizioni di utilizzo del sistema e alle conseguenze dell'uso non autorizzato. 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57B8-C00E-4B4C-A47B-7927C396C9C2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4050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Questo limita la superficie di attacco per eventuali tentativi di accesso non autorizzati e riduce il rischio di attacchi a forza bruta o tentativi di violazione delle credenziali.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57B8-C00E-4B4C-A47B-7927C396C9C2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4264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CBEC8C-3F3E-7230-EFC9-26E210F16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EE5ED38-CFC5-2C58-FB72-9CFCB188C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2C9A98-0FDA-7DDB-08CA-C9F04A9A0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DA19-0D50-44CE-B612-C3D5E573ACAA}" type="datetimeFigureOut">
              <a:rPr lang="it-IT" smtClean="0"/>
              <a:t>16/07/2023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E5D938-F2C5-62E3-8596-8E3A27E7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6A602BF-73FC-0670-A54A-D931C83E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BA746-2851-403F-BBE5-8CAEDAD64DF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669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048CFF-D338-EFFA-ECAF-51419090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6658BB2-B51E-88B3-D0FF-41B55FA68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DB03F2-0032-D791-75BC-8A39CE580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DA19-0D50-44CE-B612-C3D5E573ACAA}" type="datetimeFigureOut">
              <a:rPr lang="it-IT" smtClean="0"/>
              <a:t>16/07/2023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DF5C23-E061-100F-187B-8B530F81D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799EFC0-C4CE-675B-D58D-7BBE38DFE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BA746-2851-403F-BBE5-8CAEDAD64DF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18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A58D909-507C-C58F-9423-EB61B04C97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CE2840E-618D-B47D-50DA-BBDB9C917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63CF76-532C-75BE-AA75-247EC1CD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DA19-0D50-44CE-B612-C3D5E573ACAA}" type="datetimeFigureOut">
              <a:rPr lang="it-IT" smtClean="0"/>
              <a:t>16/07/2023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BA05F6-05D2-4950-E258-0F5E0042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5C69C7-8921-236E-047E-93DEACF02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BA746-2851-403F-BBE5-8CAEDAD64DF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67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50355D-D622-7C0B-3534-7F2F58AB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AF4B8F-B26E-612A-B3CA-B7DF48DF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2E7562-998C-34C9-65A7-D34E15BC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DA19-0D50-44CE-B612-C3D5E573ACAA}" type="datetimeFigureOut">
              <a:rPr lang="it-IT" smtClean="0"/>
              <a:t>16/07/2023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3D4011-82DB-D0AB-4C56-4EDBB0F5B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D47F49-3A26-CA8C-11BA-CB74DDBF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BA746-2851-403F-BBE5-8CAEDAD64DF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9655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6800A0-1A44-37A5-2FAA-2E097668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4A6637D-01DB-82F4-7A8F-26864360A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D314D4-9D95-A0FC-9DC3-E0ADA6900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DA19-0D50-44CE-B612-C3D5E573ACAA}" type="datetimeFigureOut">
              <a:rPr lang="it-IT" smtClean="0"/>
              <a:t>16/07/2023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A26AF7-9063-4FAE-E310-08611AADB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50A193-8A0B-2C61-36E9-419D9707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BA746-2851-403F-BBE5-8CAEDAD64DF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5636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829807-3E8D-4A30-5C68-81FFED3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3A5EE3-35EB-8DF9-3CD5-D419F3CBB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D3607CA-FB1F-564C-B909-7E206CA15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1CA3848-3573-61B9-6983-02A120FE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DA19-0D50-44CE-B612-C3D5E573ACAA}" type="datetimeFigureOut">
              <a:rPr lang="it-IT" smtClean="0"/>
              <a:t>16/07/2023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B3BEA4-D319-BC94-E941-C5892E5FD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3EAE819-AF8D-DDF7-B844-C91C8AC72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BA746-2851-403F-BBE5-8CAEDAD64DF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076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36710C-FB84-A70F-1BEB-06E49C83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D88727-134E-CBF8-0A55-3591F6D73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CF70CA-48FE-E3EB-B77D-CB8638421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0C14F7-16BD-E69D-2D1A-DFA9A1851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22C351F-A3B7-2F2D-9EB0-F6200E27B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8722A4B-E902-A36A-7A2C-592D5E78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DA19-0D50-44CE-B612-C3D5E573ACAA}" type="datetimeFigureOut">
              <a:rPr lang="it-IT" smtClean="0"/>
              <a:t>16/07/2023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410BBA3-3EE2-45B2-3034-6E69BDDF4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BD423DB-2F4F-D624-19C3-176FF2D9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BA746-2851-403F-BBE5-8CAEDAD64DF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8036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10761B-91BD-A002-2934-B74018F9B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152B097-D752-ADA5-61BE-095A14241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DA19-0D50-44CE-B612-C3D5E573ACAA}" type="datetimeFigureOut">
              <a:rPr lang="it-IT" smtClean="0"/>
              <a:t>16/07/2023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1550AB-4F19-F05C-947A-45104AEF6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6E5C7CB-48D7-616F-5B58-E972BBF9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BA746-2851-403F-BBE5-8CAEDAD64DF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2673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860C5A0-3325-D910-E0CE-41B908BF6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DA19-0D50-44CE-B612-C3D5E573ACAA}" type="datetimeFigureOut">
              <a:rPr lang="it-IT" smtClean="0"/>
              <a:t>16/07/2023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DB5E49F-477D-C2EC-65E7-4EB0C2BBB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DB038F-AA17-A5CD-BCDB-4AD99373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BA746-2851-403F-BBE5-8CAEDAD64DF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1391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479C32-9499-AB8E-A275-C4DD1C1D3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EF2AB0-1611-CBF0-95D2-0D218BDED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06B778-ED44-A580-3DC6-1959DA0C5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355BFD-E170-CF9B-76C9-314E6478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DA19-0D50-44CE-B612-C3D5E573ACAA}" type="datetimeFigureOut">
              <a:rPr lang="it-IT" smtClean="0"/>
              <a:t>16/07/2023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04210B2-FE08-9BB3-6E60-B820F674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1A8815D-13A8-BD71-5453-B16018D47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BA746-2851-403F-BBE5-8CAEDAD64DF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3977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2BB122-08EB-7C8D-EA99-8F21AB40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FCBF17C-ED83-7AD8-5FCF-537113715C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74FF273-7884-CA24-7BF2-BBD4A33F3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7C28536-6B1C-C3BF-ACF8-D33D4D84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DA19-0D50-44CE-B612-C3D5E573ACAA}" type="datetimeFigureOut">
              <a:rPr lang="it-IT" smtClean="0"/>
              <a:t>16/07/2023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F77774-A68C-0925-70B9-4A7FB6C1A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BC6A86-F47C-CD70-0A9C-B47B2652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BA746-2851-403F-BBE5-8CAEDAD64DF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0345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CD5A82B-10AE-018E-72A0-AA788BBF1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EE95882-674F-1F18-DBE8-9C23F2C59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FFA530-CCC8-1164-2AD8-C1093BFAC0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DA19-0D50-44CE-B612-C3D5E573ACAA}" type="datetimeFigureOut">
              <a:rPr lang="it-IT" smtClean="0"/>
              <a:t>16/07/2023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806F4B-3CA6-D90B-A9B9-45C53DEEB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44B79A-490B-777A-CF6A-7E54596C6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BA746-2851-403F-BBE5-8CAEDAD64DF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100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94.xml"/><Relationship Id="rId3" Type="http://schemas.microsoft.com/office/2007/relationships/hdphoto" Target="../media/hdphoto1.wdp"/><Relationship Id="rId7" Type="http://schemas.openxmlformats.org/officeDocument/2006/relationships/slide" Target="slide7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1.xml"/><Relationship Id="rId5" Type="http://schemas.openxmlformats.org/officeDocument/2006/relationships/slide" Target="slide60.xml"/><Relationship Id="rId4" Type="http://schemas.openxmlformats.org/officeDocument/2006/relationships/slide" Target="slide51.xml"/><Relationship Id="rId9" Type="http://schemas.openxmlformats.org/officeDocument/2006/relationships/slide" Target="slide9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13" Type="http://schemas.openxmlformats.org/officeDocument/2006/relationships/slide" Target="slide64.xml"/><Relationship Id="rId18" Type="http://schemas.openxmlformats.org/officeDocument/2006/relationships/slide" Target="slide76.xml"/><Relationship Id="rId26" Type="http://schemas.openxmlformats.org/officeDocument/2006/relationships/slide" Target="slide102.xml"/><Relationship Id="rId3" Type="http://schemas.microsoft.com/office/2007/relationships/hdphoto" Target="../media/hdphoto1.wdp"/><Relationship Id="rId21" Type="http://schemas.openxmlformats.org/officeDocument/2006/relationships/slide" Target="slide80.xml"/><Relationship Id="rId7" Type="http://schemas.openxmlformats.org/officeDocument/2006/relationships/slide" Target="slide55.xml"/><Relationship Id="rId12" Type="http://schemas.openxmlformats.org/officeDocument/2006/relationships/slide" Target="slide62.xml"/><Relationship Id="rId17" Type="http://schemas.openxmlformats.org/officeDocument/2006/relationships/slide" Target="slide74.xml"/><Relationship Id="rId25" Type="http://schemas.openxmlformats.org/officeDocument/2006/relationships/slide" Target="slide99.xml"/><Relationship Id="rId2" Type="http://schemas.openxmlformats.org/officeDocument/2006/relationships/image" Target="../media/image2.png"/><Relationship Id="rId16" Type="http://schemas.openxmlformats.org/officeDocument/2006/relationships/slide" Target="slide70.xml"/><Relationship Id="rId20" Type="http://schemas.openxmlformats.org/officeDocument/2006/relationships/slide" Target="slide7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4.xml"/><Relationship Id="rId11" Type="http://schemas.openxmlformats.org/officeDocument/2006/relationships/slide" Target="slide60.xml"/><Relationship Id="rId24" Type="http://schemas.openxmlformats.org/officeDocument/2006/relationships/slide" Target="slide89.xml"/><Relationship Id="rId5" Type="http://schemas.openxmlformats.org/officeDocument/2006/relationships/slide" Target="slide51.xml"/><Relationship Id="rId15" Type="http://schemas.openxmlformats.org/officeDocument/2006/relationships/slide" Target="slide69.xml"/><Relationship Id="rId23" Type="http://schemas.openxmlformats.org/officeDocument/2006/relationships/slide" Target="slide88.xml"/><Relationship Id="rId10" Type="http://schemas.openxmlformats.org/officeDocument/2006/relationships/slide" Target="slide59.xml"/><Relationship Id="rId19" Type="http://schemas.openxmlformats.org/officeDocument/2006/relationships/slide" Target="slide75.xml"/><Relationship Id="rId4" Type="http://schemas.openxmlformats.org/officeDocument/2006/relationships/slide" Target="slide47.xml"/><Relationship Id="rId9" Type="http://schemas.openxmlformats.org/officeDocument/2006/relationships/slide" Target="slide58.xml"/><Relationship Id="rId14" Type="http://schemas.openxmlformats.org/officeDocument/2006/relationships/slide" Target="slide68.xml"/><Relationship Id="rId22" Type="http://schemas.openxmlformats.org/officeDocument/2006/relationships/slide" Target="slide8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90.xml"/><Relationship Id="rId3" Type="http://schemas.microsoft.com/office/2007/relationships/hdphoto" Target="../media/hdphoto1.wdp"/><Relationship Id="rId7" Type="http://schemas.openxmlformats.org/officeDocument/2006/relationships/slide" Target="slide8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5.xml"/><Relationship Id="rId5" Type="http://schemas.openxmlformats.org/officeDocument/2006/relationships/slide" Target="slide53.xml"/><Relationship Id="rId10" Type="http://schemas.openxmlformats.org/officeDocument/2006/relationships/slide" Target="slide102.xml"/><Relationship Id="rId4" Type="http://schemas.openxmlformats.org/officeDocument/2006/relationships/slide" Target="slide52.xml"/><Relationship Id="rId9" Type="http://schemas.openxmlformats.org/officeDocument/2006/relationships/slide" Target="slide9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3" Type="http://schemas.microsoft.com/office/2007/relationships/hdphoto" Target="../media/hdphoto1.wdp"/><Relationship Id="rId7" Type="http://schemas.openxmlformats.org/officeDocument/2006/relationships/slide" Target="slide8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7.xml"/><Relationship Id="rId5" Type="http://schemas.openxmlformats.org/officeDocument/2006/relationships/slide" Target="slide62.xml"/><Relationship Id="rId10" Type="http://schemas.openxmlformats.org/officeDocument/2006/relationships/slide" Target="slide89.xml"/><Relationship Id="rId4" Type="http://schemas.openxmlformats.org/officeDocument/2006/relationships/slide" Target="slide52.xml"/><Relationship Id="rId9" Type="http://schemas.openxmlformats.org/officeDocument/2006/relationships/slide" Target="slide8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slide" Target="slide82.xml"/><Relationship Id="rId4" Type="http://schemas.openxmlformats.org/officeDocument/2006/relationships/slide" Target="slide8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Accessorio di moda, gioiello, Gioielli, Perla&#10;&#10;Descrizione generata automaticamente">
            <a:extLst>
              <a:ext uri="{FF2B5EF4-FFF2-40B4-BE49-F238E27FC236}">
                <a16:creationId xmlns:a16="http://schemas.microsoft.com/office/drawing/2014/main" id="{A226D9AF-83CE-7D3B-ED5E-A52B976A4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5343D2F-9859-C9E1-A1B0-E8A85B2E69C8}"/>
              </a:ext>
            </a:extLst>
          </p:cNvPr>
          <p:cNvSpPr txBox="1">
            <a:spLocks/>
          </p:cNvSpPr>
          <p:nvPr/>
        </p:nvSpPr>
        <p:spPr>
          <a:xfrm>
            <a:off x="1996308" y="2885827"/>
            <a:ext cx="5228688" cy="8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Secure System Design</a:t>
            </a:r>
          </a:p>
        </p:txBody>
      </p:sp>
      <p:cxnSp>
        <p:nvCxnSpPr>
          <p:cNvPr id="15" name="Straight Connector 3">
            <a:extLst>
              <a:ext uri="{FF2B5EF4-FFF2-40B4-BE49-F238E27FC236}">
                <a16:creationId xmlns:a16="http://schemas.microsoft.com/office/drawing/2014/main" id="{67C6E068-6E6D-08DB-B3F8-0BD9427C8472}"/>
              </a:ext>
            </a:extLst>
          </p:cNvPr>
          <p:cNvCxnSpPr>
            <a:cxnSpLocks/>
          </p:cNvCxnSpPr>
          <p:nvPr/>
        </p:nvCxnSpPr>
        <p:spPr>
          <a:xfrm>
            <a:off x="7422085" y="2626997"/>
            <a:ext cx="0" cy="20015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4">
            <a:extLst>
              <a:ext uri="{FF2B5EF4-FFF2-40B4-BE49-F238E27FC236}">
                <a16:creationId xmlns:a16="http://schemas.microsoft.com/office/drawing/2014/main" id="{29628733-C9D1-6CFB-6DE4-AA940B138ED2}"/>
              </a:ext>
            </a:extLst>
          </p:cNvPr>
          <p:cNvSpPr txBox="1"/>
          <p:nvPr/>
        </p:nvSpPr>
        <p:spPr>
          <a:xfrm>
            <a:off x="7536589" y="2934556"/>
            <a:ext cx="3893409" cy="132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Laura Naddei M63001356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Michele Spina M63001327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Riccar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Tammariello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M63001357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Simone Vallifuoco M63001366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7C1D7C6-8CC6-2C3E-767F-FD261686B8F6}"/>
              </a:ext>
            </a:extLst>
          </p:cNvPr>
          <p:cNvSpPr txBox="1"/>
          <p:nvPr/>
        </p:nvSpPr>
        <p:spPr>
          <a:xfrm>
            <a:off x="1670912" y="350633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EasyCinema</a:t>
            </a:r>
          </a:p>
        </p:txBody>
      </p:sp>
    </p:spTree>
    <p:extLst>
      <p:ext uri="{BB962C8B-B14F-4D97-AF65-F5344CB8AC3E}">
        <p14:creationId xmlns:p14="http://schemas.microsoft.com/office/powerpoint/2010/main" val="1224666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158620" y="111969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Tecnologie utilizzate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1B4702-CBC9-11C0-B04D-73D14D1961EB}"/>
              </a:ext>
            </a:extLst>
          </p:cNvPr>
          <p:cNvSpPr txBox="1"/>
          <p:nvPr/>
        </p:nvSpPr>
        <p:spPr>
          <a:xfrm>
            <a:off x="698500" y="1532052"/>
            <a:ext cx="8597900" cy="372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L’applicazione utilizza le seguenti tecnologie: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0" i="1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Spring Boot </a:t>
            </a:r>
            <a:r>
              <a:rPr lang="en-US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en-US" sz="2400" b="0" i="1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Spring Security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 b="0" i="1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Keycloak</a:t>
            </a:r>
            <a:endParaRPr lang="it-IT" sz="2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 b="0" i="1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Hashicorp</a:t>
            </a:r>
            <a:r>
              <a:rPr lang="it-IT" sz="2400" b="0" i="1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b="0" i="1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Vault</a:t>
            </a:r>
            <a:endParaRPr lang="it-IT" sz="2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 b="0" i="1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 MySQL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 b="0" i="1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Keytool</a:t>
            </a:r>
            <a:endParaRPr lang="it-IT" sz="2400" b="0" i="1" u="none" strike="noStrike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Reverse Proxy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06CCCB6-4A35-89FE-36C0-D477AB9F0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80208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341500" y="108709"/>
            <a:ext cx="121919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[AU-2] EVENT LOGGING</a:t>
            </a:r>
          </a:p>
          <a:p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25022-6BBD-ACAB-EA47-0D50BFC4B23D}"/>
              </a:ext>
            </a:extLst>
          </p:cNvPr>
          <p:cNvSpPr txBox="1"/>
          <p:nvPr/>
        </p:nvSpPr>
        <p:spPr>
          <a:xfrm>
            <a:off x="341500" y="1171525"/>
            <a:ext cx="1110175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/>
              <a:t>I diversi servizi utilizzati dalla web </a:t>
            </a:r>
            <a:r>
              <a:rPr lang="it-IT" sz="2400" dirty="0" err="1"/>
              <a:t>application</a:t>
            </a:r>
            <a:r>
              <a:rPr lang="it-IT" sz="2400" dirty="0"/>
              <a:t> sono stati configurati in modo tale da mantenere dei file di audit log</a:t>
            </a:r>
          </a:p>
          <a:p>
            <a:pPr algn="just"/>
            <a:endParaRPr lang="it-IT" sz="2400" dirty="0"/>
          </a:p>
          <a:p>
            <a:pPr algn="just"/>
            <a:endParaRPr lang="it-IT" sz="2400" dirty="0"/>
          </a:p>
          <a:p>
            <a:pPr algn="just"/>
            <a:r>
              <a:rPr lang="it-IT" sz="2400" b="1" dirty="0"/>
              <a:t>Log di </a:t>
            </a:r>
            <a:r>
              <a:rPr lang="it-IT" sz="2400" b="1" dirty="0" err="1"/>
              <a:t>Vault</a:t>
            </a:r>
            <a:r>
              <a:rPr lang="it-IT" sz="2400" b="1" dirty="0"/>
              <a:t>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8694713-BDE6-A6CA-7BAB-462ADBF8F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00" y="3219226"/>
            <a:ext cx="11508535" cy="189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315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341500" y="108709"/>
            <a:ext cx="121919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[AU-2] EVENT LOGGING</a:t>
            </a:r>
          </a:p>
          <a:p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25022-6BBD-ACAB-EA47-0D50BFC4B23D}"/>
              </a:ext>
            </a:extLst>
          </p:cNvPr>
          <p:cNvSpPr txBox="1"/>
          <p:nvPr/>
        </p:nvSpPr>
        <p:spPr>
          <a:xfrm>
            <a:off x="341500" y="1171525"/>
            <a:ext cx="11101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b="1" dirty="0"/>
              <a:t>Log di </a:t>
            </a:r>
            <a:r>
              <a:rPr lang="it-IT" sz="2400" b="1" dirty="0" err="1"/>
              <a:t>Keycloak</a:t>
            </a:r>
            <a:r>
              <a:rPr lang="it-IT" sz="2400" b="1" dirty="0"/>
              <a:t>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B8D2597-2A13-ACAC-7DFF-DA4B4663B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38" y="1917810"/>
            <a:ext cx="10143403" cy="399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6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341500" y="108709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[AU-3] CONTENT OF AUDIT RECORDS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25022-6BBD-ACAB-EA47-0D50BFC4B23D}"/>
              </a:ext>
            </a:extLst>
          </p:cNvPr>
          <p:cNvSpPr txBox="1"/>
          <p:nvPr/>
        </p:nvSpPr>
        <p:spPr>
          <a:xfrm>
            <a:off x="341500" y="1447098"/>
            <a:ext cx="1110175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400" dirty="0"/>
              <a:t>Assicurarsi che le registrazioni di audit contengano informazioni che stabiliscano quanto segue: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2400" dirty="0"/>
              <a:t>Quale tipo di evento si è verificato;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2400" dirty="0"/>
              <a:t>Quando si è verificato l'evento;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2400" dirty="0"/>
              <a:t>Dove si è verificato l'evento;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2400" dirty="0"/>
              <a:t>Fonte dell'evento;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2400" dirty="0"/>
              <a:t>Esito dell'evento;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2400" dirty="0"/>
              <a:t>Identità di individui, soggetti o oggetti/entità associati all'evento.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sz="2400" dirty="0"/>
          </a:p>
          <a:p>
            <a:pPr algn="just"/>
            <a:endParaRPr lang="it-IT" sz="2400" dirty="0"/>
          </a:p>
          <a:p>
            <a:pPr algn="just"/>
            <a:r>
              <a:rPr lang="it-IT" sz="2400" dirty="0"/>
              <a:t>Le entry dei log contengono tutte le informazioni di interesse, come visto nella slide precedente</a:t>
            </a:r>
          </a:p>
        </p:txBody>
      </p:sp>
    </p:spTree>
    <p:extLst>
      <p:ext uri="{BB962C8B-B14F-4D97-AF65-F5344CB8AC3E}">
        <p14:creationId xmlns:p14="http://schemas.microsoft.com/office/powerpoint/2010/main" val="7532499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ABEB1F-3C17-86E6-E116-E6E22FC7FC13}"/>
              </a:ext>
            </a:extLst>
          </p:cNvPr>
          <p:cNvSpPr txBox="1"/>
          <p:nvPr/>
        </p:nvSpPr>
        <p:spPr>
          <a:xfrm>
            <a:off x="413657" y="12094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 err="1"/>
              <a:t>Threat</a:t>
            </a:r>
            <a:r>
              <a:rPr lang="it-IT" sz="2800" dirty="0"/>
              <a:t> </a:t>
            </a:r>
            <a:r>
              <a:rPr lang="it-IT" sz="2800" dirty="0" err="1"/>
              <a:t>Mitigation</a:t>
            </a:r>
            <a:endParaRPr lang="it-IT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591A91-4948-CA7E-4AB3-1F1299410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85" y="3230113"/>
            <a:ext cx="11332029" cy="1098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3C2757-3FE5-1F36-0890-353206B89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" y="1468583"/>
            <a:ext cx="11332029" cy="10580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2F72DD-BC4B-EB85-CA4E-7ABB034D5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" y="4974418"/>
            <a:ext cx="11244943" cy="92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809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ABEB1F-3C17-86E6-E116-E6E22FC7FC13}"/>
              </a:ext>
            </a:extLst>
          </p:cNvPr>
          <p:cNvSpPr txBox="1"/>
          <p:nvPr/>
        </p:nvSpPr>
        <p:spPr>
          <a:xfrm>
            <a:off x="413657" y="1087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 err="1"/>
              <a:t>Threat</a:t>
            </a:r>
            <a:r>
              <a:rPr lang="it-IT" sz="2800" dirty="0"/>
              <a:t> </a:t>
            </a:r>
            <a:r>
              <a:rPr lang="it-IT" sz="2800" dirty="0" err="1"/>
              <a:t>Mitigation</a:t>
            </a:r>
            <a:endParaRPr lang="it-IT" sz="2800" dirty="0"/>
          </a:p>
        </p:txBody>
      </p:sp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6B00ACCB-4ACD-2711-711A-D70086E45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5" y="4351433"/>
            <a:ext cx="11255829" cy="1906660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2EBE464-E4F2-CE40-5FCD-B8FDAA0E6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57" y="2682093"/>
            <a:ext cx="8479084" cy="1309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B01CD1-44B4-5743-E92D-FC1021FE97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0" y="1089584"/>
            <a:ext cx="10447925" cy="12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251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9E1576-E151-AD95-7556-9E0780FA6D41}"/>
              </a:ext>
            </a:extLst>
          </p:cNvPr>
          <p:cNvSpPr txBox="1"/>
          <p:nvPr/>
        </p:nvSpPr>
        <p:spPr>
          <a:xfrm>
            <a:off x="955344" y="2749879"/>
            <a:ext cx="55732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r>
              <a:rPr lang="it-IT" sz="4400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lang="it-IT" sz="440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4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The Attention!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FC6B6E-E07C-38ED-D5CA-06415E3C18F8}"/>
              </a:ext>
            </a:extLst>
          </p:cNvPr>
          <p:cNvSpPr/>
          <p:nvPr/>
        </p:nvSpPr>
        <p:spPr>
          <a:xfrm>
            <a:off x="545910" y="2749879"/>
            <a:ext cx="259308" cy="14465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Graphic 5" descr="Presentation with checklist with solid fill">
            <a:extLst>
              <a:ext uri="{FF2B5EF4-FFF2-40B4-BE49-F238E27FC236}">
                <a16:creationId xmlns:a16="http://schemas.microsoft.com/office/drawing/2014/main" id="{442A32A2-A09D-5FC7-3808-C5AE34D8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7770" y="2915605"/>
            <a:ext cx="1280823" cy="128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5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158620" y="111969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Spring Boot e Spring Security</a:t>
            </a:r>
            <a:endParaRPr lang="it-IT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6A303F9-52F1-C418-7912-0C5D1503C42D}"/>
              </a:ext>
            </a:extLst>
          </p:cNvPr>
          <p:cNvSpPr txBox="1"/>
          <p:nvPr/>
        </p:nvSpPr>
        <p:spPr>
          <a:xfrm>
            <a:off x="376043" y="965287"/>
            <a:ext cx="104602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dirty="0"/>
              <a:t>La famiglia di </a:t>
            </a:r>
            <a:r>
              <a:rPr lang="it-IT" sz="2400" b="1" i="1" dirty="0"/>
              <a:t>framework Spring </a:t>
            </a:r>
            <a:r>
              <a:rPr lang="it-IT" sz="2400" dirty="0"/>
              <a:t>è tra le tecnologie più usate per l’implementazione di web </a:t>
            </a:r>
            <a:r>
              <a:rPr lang="it-IT" sz="2400" dirty="0" err="1"/>
              <a:t>application</a:t>
            </a:r>
            <a:r>
              <a:rPr lang="it-IT" sz="2400" dirty="0"/>
              <a:t>.</a:t>
            </a:r>
          </a:p>
          <a:p>
            <a:pPr algn="l"/>
            <a:endParaRPr lang="it-IT" sz="2400" b="1" i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6BACC62-37BD-90CD-3F72-7639F20B5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478" y="3320223"/>
            <a:ext cx="2891065" cy="124745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B5A68B-9CAC-D53B-0223-41BF3E3224F7}"/>
              </a:ext>
            </a:extLst>
          </p:cNvPr>
          <p:cNvSpPr txBox="1"/>
          <p:nvPr/>
        </p:nvSpPr>
        <p:spPr>
          <a:xfrm>
            <a:off x="372834" y="1889543"/>
            <a:ext cx="854243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it-IT" sz="2400" b="1" i="1" dirty="0"/>
              <a:t>Spring MVC (Model-</a:t>
            </a:r>
            <a:r>
              <a:rPr lang="it-IT" sz="2400" b="1" i="1" dirty="0" err="1"/>
              <a:t>View</a:t>
            </a:r>
            <a:r>
              <a:rPr lang="it-IT" sz="2400" b="1" i="1" dirty="0"/>
              <a:t>-Controller)</a:t>
            </a:r>
            <a:r>
              <a:rPr lang="it-IT" sz="2400" dirty="0"/>
              <a:t> permette la separazione dell’applicazione realizzata attraverso il pattern MVC.</a:t>
            </a:r>
            <a:br>
              <a:rPr lang="it-IT" sz="2400" dirty="0"/>
            </a:br>
            <a:endParaRPr lang="it-IT" sz="24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it-IT" sz="2400" b="1" i="1" dirty="0"/>
              <a:t>Spring Boot </a:t>
            </a:r>
            <a:r>
              <a:rPr lang="it-IT" sz="2400" dirty="0"/>
              <a:t>permette una facile integrazione con le diverse tecnologie scelte al fine di incrementare le caratteristiche di sicurezza dell’applicazione stessa.</a:t>
            </a:r>
            <a:br>
              <a:rPr lang="it-IT" sz="2400" dirty="0"/>
            </a:br>
            <a:endParaRPr lang="it-IT" sz="24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it-IT" sz="2400" b="1" i="1" dirty="0"/>
              <a:t>Spring Security </a:t>
            </a:r>
            <a:r>
              <a:rPr lang="it-IT" sz="2400" dirty="0"/>
              <a:t>è un framework di authentication e access-control tendenzialmente utilizzato per mettere in sicurezza le applicazioni realizzate con Spring.</a:t>
            </a:r>
            <a:br>
              <a:rPr lang="it-IT" sz="2400" dirty="0"/>
            </a:br>
            <a:r>
              <a:rPr lang="it-IT" sz="2400" dirty="0"/>
              <a:t>I framework consente di effettuare una corretta validazione degli input mediante l’uso di </a:t>
            </a:r>
            <a:r>
              <a:rPr lang="it-IT" sz="2400" i="1" dirty="0" err="1"/>
              <a:t>annotations</a:t>
            </a:r>
            <a:r>
              <a:rPr lang="it-IT" sz="2400" dirty="0"/>
              <a:t> e permette di gestire l’integrazione con </a:t>
            </a:r>
            <a:r>
              <a:rPr lang="it-IT" sz="2400" dirty="0" err="1"/>
              <a:t>Keycloak</a:t>
            </a:r>
            <a:r>
              <a:rPr lang="it-IT" sz="2400" dirty="0"/>
              <a:t> e il protocollo </a:t>
            </a:r>
            <a:r>
              <a:rPr lang="it-IT" sz="2400" dirty="0" err="1"/>
              <a:t>OpenID</a:t>
            </a:r>
            <a:r>
              <a:rPr lang="it-IT" sz="2400" dirty="0"/>
              <a:t>-Connect.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74A3510-38D7-1AD0-B34E-98BFD42FC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893" y="1784458"/>
            <a:ext cx="2891064" cy="115951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129C199-46FC-B201-CE1E-F9B475249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270" y="4977989"/>
            <a:ext cx="2884650" cy="142824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8CA91DF-A685-832E-4364-BFCA87AC4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1181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Controlli implementati con Spring Security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360452-619B-6A77-2D90-33431A08D775}"/>
              </a:ext>
            </a:extLst>
          </p:cNvPr>
          <p:cNvSpPr txBox="1"/>
          <p:nvPr/>
        </p:nvSpPr>
        <p:spPr>
          <a:xfrm>
            <a:off x="1056938" y="1643144"/>
            <a:ext cx="8323729" cy="3080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it-IT" sz="2200" b="1" kern="100" dirty="0">
                <a:effectLst/>
                <a:hlinkClick r:id="rId4" action="ppaction://hlinksldjump"/>
              </a:rPr>
              <a:t>AC-3</a:t>
            </a:r>
            <a:r>
              <a:rPr lang="it-IT" sz="2200" kern="100" dirty="0">
                <a:effectLst/>
                <a:hlinkClick r:id="rId4" action="ppaction://hlinksldjump"/>
              </a:rPr>
              <a:t>(11)</a:t>
            </a:r>
            <a:r>
              <a:rPr lang="it-IT" sz="2200" kern="100" dirty="0">
                <a:effectLst/>
              </a:rPr>
              <a:t>: enforcement degli accessi</a:t>
            </a:r>
          </a:p>
          <a:p>
            <a:pPr marL="342900" indent="-34290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it-IT" sz="2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AC-12</a:t>
            </a:r>
            <a:r>
              <a:rPr lang="it-IT" sz="2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it-IT" sz="2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terminazione della sessione</a:t>
            </a:r>
          </a:p>
          <a:p>
            <a:pPr marL="342900" lvl="0" indent="-34290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it-IT" sz="2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 action="ppaction://hlinksldjump"/>
              </a:rPr>
              <a:t>AC-14</a:t>
            </a:r>
            <a:r>
              <a:rPr lang="it-IT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azioni permesse con identificazione e autenticazione</a:t>
            </a:r>
          </a:p>
          <a:p>
            <a:pPr marL="342900" lvl="0" indent="-34290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it-IT" sz="2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 action="ppaction://hlinksldjump"/>
              </a:rPr>
              <a:t>SC-2</a:t>
            </a:r>
            <a:r>
              <a:rPr lang="it-IT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separazione delle funzionalità del sistema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it-IT" sz="2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 action="ppaction://hlinksldjump"/>
              </a:rPr>
              <a:t>SI-9</a:t>
            </a:r>
            <a:r>
              <a:rPr lang="it-IT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information input </a:t>
            </a:r>
            <a:r>
              <a:rPr lang="it-IT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restriction</a:t>
            </a:r>
            <a:endParaRPr lang="it-IT" sz="2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it-IT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 action="ppaction://hlinksldjump"/>
              </a:rPr>
              <a:t>SI-10</a:t>
            </a:r>
            <a:r>
              <a:rPr lang="it-IT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information input validation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1215915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158620" y="111969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Keycloak</a:t>
            </a:r>
            <a:endParaRPr lang="it-IT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E7EDEB-E3B0-EAFD-B2DF-3F8D001351FC}"/>
              </a:ext>
            </a:extLst>
          </p:cNvPr>
          <p:cNvSpPr txBox="1"/>
          <p:nvPr/>
        </p:nvSpPr>
        <p:spPr>
          <a:xfrm>
            <a:off x="844550" y="1569009"/>
            <a:ext cx="60642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sz="2400" b="1" i="1" dirty="0" err="1"/>
              <a:t>Keycloak</a:t>
            </a:r>
            <a:r>
              <a:rPr lang="it-IT" sz="2400" dirty="0"/>
              <a:t> è un software open source che fornisce servizi di gestione dell'identità e dell'accesso (IAM) per applicazioni web e servizi. È un progetto sviluppato da Red </a:t>
            </a:r>
            <a:r>
              <a:rPr lang="it-IT" sz="2400" dirty="0" err="1"/>
              <a:t>Hat</a:t>
            </a:r>
            <a:r>
              <a:rPr lang="it-IT" sz="2400" dirty="0"/>
              <a:t> ed è basato su standard come </a:t>
            </a:r>
            <a:r>
              <a:rPr lang="it-IT" sz="2400" dirty="0" err="1"/>
              <a:t>OAuth</a:t>
            </a:r>
            <a:r>
              <a:rPr lang="it-IT" sz="2400" dirty="0"/>
              <a:t> 2.0 e </a:t>
            </a:r>
            <a:r>
              <a:rPr lang="it-IT" sz="2400" dirty="0" err="1"/>
              <a:t>OpenID</a:t>
            </a:r>
            <a:r>
              <a:rPr lang="it-IT" sz="2400" dirty="0"/>
              <a:t> Connect per consentire l'autenticazione e l'autorizzazione sicure nelle applicazioni.</a:t>
            </a:r>
          </a:p>
          <a:p>
            <a:pPr rtl="0"/>
            <a:r>
              <a:rPr lang="it-IT" sz="2400" dirty="0"/>
              <a:t> </a:t>
            </a:r>
          </a:p>
          <a:p>
            <a:pPr rtl="0"/>
            <a:r>
              <a:rPr lang="it-IT" sz="2400" dirty="0"/>
              <a:t>Nella nostra applicazione è stato usato come provider </a:t>
            </a:r>
            <a:r>
              <a:rPr lang="it-IT" sz="2400" b="1" dirty="0"/>
              <a:t>IAM</a:t>
            </a:r>
            <a:r>
              <a:rPr lang="it-IT" sz="2400" dirty="0"/>
              <a:t> nella versione </a:t>
            </a:r>
            <a:r>
              <a:rPr lang="it-IT" sz="2400" b="1" dirty="0"/>
              <a:t>21.1.2</a:t>
            </a:r>
            <a:r>
              <a:rPr lang="it-IT" sz="2400" dirty="0"/>
              <a:t>, per implementare il modello RBAC (</a:t>
            </a:r>
            <a:r>
              <a:rPr lang="it-IT" sz="2400" dirty="0" err="1"/>
              <a:t>Role-Based</a:t>
            </a:r>
            <a:r>
              <a:rPr lang="it-IT" sz="2400" dirty="0"/>
              <a:t> Access Control)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8ACC9B0-4CB6-BC23-600A-923102C53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2201334"/>
            <a:ext cx="4889500" cy="325966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E9EDE2B-6A27-CD35-5A54-6A5E1CD57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1449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158620" y="111969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Configurazione Keycloak: Client</a:t>
            </a:r>
            <a:endParaRPr lang="it-IT" sz="28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8E90FD0-1BD6-FB40-04DE-130CEEE570A2}"/>
              </a:ext>
            </a:extLst>
          </p:cNvPr>
          <p:cNvSpPr txBox="1"/>
          <p:nvPr/>
        </p:nvSpPr>
        <p:spPr>
          <a:xfrm>
            <a:off x="685800" y="1060911"/>
            <a:ext cx="10820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Keycloak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è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organizzato in </a:t>
            </a:r>
            <a:r>
              <a:rPr lang="it-IT" sz="2400" b="1" i="1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Realm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in </a:t>
            </a:r>
            <a:r>
              <a:rPr lang="it-IT" sz="2400" b="1" i="1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Clients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algn="l"/>
            <a:endParaRPr lang="it-IT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 </a:t>
            </a:r>
            <a:r>
              <a:rPr lang="it-IT" sz="2400" b="1" i="1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Realm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è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 insieme di utenti, ruoli, credenziali e gruppi;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b="1" i="1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rappresenta l’entit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à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che pu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ò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richiedere il servizio di autenticazione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CCCFA79-3055-51C0-8573-D7516BDA6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020902"/>
            <a:ext cx="3583373" cy="337989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A428CCA-064A-456D-E5C4-6DC33E216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9"/>
          <a:stretch/>
        </p:blipFill>
        <p:spPr>
          <a:xfrm>
            <a:off x="5054600" y="2926372"/>
            <a:ext cx="6197600" cy="359682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E5AADE3-46CC-00F2-4116-C193B1D22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8568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158620" y="111969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Configurazione </a:t>
            </a:r>
            <a:r>
              <a:rPr lang="it-IT" sz="2800" dirty="0" err="1"/>
              <a:t>Keycloak</a:t>
            </a:r>
            <a:r>
              <a:rPr lang="it-IT" sz="2800" dirty="0"/>
              <a:t>: Ruoli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8E90FD0-1BD6-FB40-04DE-130CEEE570A2}"/>
              </a:ext>
            </a:extLst>
          </p:cNvPr>
          <p:cNvSpPr txBox="1"/>
          <p:nvPr/>
        </p:nvSpPr>
        <p:spPr>
          <a:xfrm>
            <a:off x="685800" y="1060911"/>
            <a:ext cx="10820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Usando </a:t>
            </a:r>
            <a:r>
              <a:rPr lang="it-IT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Keycloak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come provider IAM, sono stati definiti due diversi ruoli:</a:t>
            </a:r>
            <a:b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it-IT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Utente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Dipendente</a:t>
            </a:r>
          </a:p>
          <a:p>
            <a:pPr algn="l"/>
            <a:endParaRPr lang="it-IT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6DE6426-E367-0636-CA12-BC79BFFE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09" y="2634997"/>
            <a:ext cx="8640381" cy="362000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45B0B7E-50E5-9F74-E7A0-ADC3A21E3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7702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158620" y="111969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Configurazione </a:t>
            </a:r>
            <a:r>
              <a:rPr lang="it-IT" sz="2800" dirty="0" err="1"/>
              <a:t>Keycloak</a:t>
            </a:r>
            <a:r>
              <a:rPr lang="it-IT" sz="2800" dirty="0"/>
              <a:t>: Utenti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8E90FD0-1BD6-FB40-04DE-130CEEE570A2}"/>
              </a:ext>
            </a:extLst>
          </p:cNvPr>
          <p:cNvSpPr txBox="1"/>
          <p:nvPr/>
        </p:nvSpPr>
        <p:spPr>
          <a:xfrm>
            <a:off x="571500" y="1410522"/>
            <a:ext cx="11049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Gli </a:t>
            </a:r>
            <a:r>
              <a:rPr lang="it-IT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utenti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sono gli individui che utilizzano l’applicazione e ai quali è assegnato un ruolo tramite «</a:t>
            </a:r>
            <a:r>
              <a:rPr lang="it-IT" sz="2400" b="1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</a:t>
            </a:r>
            <a:r>
              <a:rPr lang="it-IT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Mapping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»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06B6E52-45DF-66B9-826C-1C074F5B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09" y="2535837"/>
            <a:ext cx="8640381" cy="327705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4F1CA25-F56B-A044-0CF8-68913B9C9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6085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158620" y="111969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Configurazione per </a:t>
            </a:r>
            <a:r>
              <a:rPr lang="it-IT" sz="2800" dirty="0" err="1"/>
              <a:t>Keycloak</a:t>
            </a:r>
            <a:endParaRPr lang="it-IT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96D5610-368A-4202-84A9-23A069A90569}"/>
              </a:ext>
            </a:extLst>
          </p:cNvPr>
          <p:cNvSpPr txBox="1"/>
          <p:nvPr/>
        </p:nvSpPr>
        <p:spPr>
          <a:xfrm>
            <a:off x="736600" y="1417935"/>
            <a:ext cx="10883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Per consentire l’interazione tra </a:t>
            </a:r>
            <a:r>
              <a:rPr lang="it-IT" sz="2400" b="0" i="0" u="none" strike="noStrike" baseline="0" dirty="0" err="1"/>
              <a:t>Keycloak</a:t>
            </a:r>
            <a:r>
              <a:rPr lang="it-IT" sz="2400" b="0" i="0" u="none" strike="noStrike" baseline="0" dirty="0"/>
              <a:t> e l’applicazione Spring Boot bisogna inserire le seguente dipendenza nel file </a:t>
            </a:r>
            <a:r>
              <a:rPr lang="it-IT" sz="2400" b="1" i="1" u="none" strike="noStrike" baseline="0" dirty="0"/>
              <a:t>pom.xml</a:t>
            </a:r>
            <a:r>
              <a:rPr lang="it-IT" sz="2400" b="0" i="0" u="none" strike="noStrike" baseline="0" dirty="0"/>
              <a:t>.</a:t>
            </a:r>
            <a:endParaRPr lang="it-IT" sz="24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FDB8429-7FDE-577C-5538-A48572FF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84" y="2373728"/>
            <a:ext cx="6553716" cy="13925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A8F7A46-F38F-71D0-2FD9-82BFDA1DF223}"/>
              </a:ext>
            </a:extLst>
          </p:cNvPr>
          <p:cNvSpPr txBox="1"/>
          <p:nvPr/>
        </p:nvSpPr>
        <p:spPr>
          <a:xfrm>
            <a:off x="761742" y="3991062"/>
            <a:ext cx="10972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>
              <a:defRPr sz="2400" b="0" i="0" u="none" strike="noStrike" baseline="0"/>
            </a:lvl1pPr>
          </a:lstStyle>
          <a:p>
            <a:r>
              <a:rPr lang="it-IT" dirty="0"/>
              <a:t>Inoltre, è necessario specificare le seguenti proprietà nel file </a:t>
            </a:r>
            <a:r>
              <a:rPr lang="it-IT" b="1" i="1" dirty="0" err="1"/>
              <a:t>application.properties</a:t>
            </a:r>
            <a:r>
              <a:rPr lang="it-IT" dirty="0"/>
              <a:t>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8267E50-EFA3-5BBF-CA98-75B20687A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384" y="4587284"/>
            <a:ext cx="6731516" cy="139250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2103765-4BC1-69AE-FB62-4878B4C0F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9295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158620" y="111969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Classe per integrazione con </a:t>
            </a:r>
            <a:r>
              <a:rPr lang="it-IT" sz="2800" dirty="0" err="1"/>
              <a:t>Keycloak</a:t>
            </a:r>
            <a:endParaRPr lang="it-IT" sz="28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A5D0E3C-14A1-531F-1359-93A02757AA86}"/>
              </a:ext>
            </a:extLst>
          </p:cNvPr>
          <p:cNvSpPr txBox="1"/>
          <p:nvPr/>
        </p:nvSpPr>
        <p:spPr>
          <a:xfrm>
            <a:off x="550695" y="1046540"/>
            <a:ext cx="113328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E’ 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stata implementata la classe </a:t>
            </a:r>
            <a:r>
              <a:rPr lang="it-IT" sz="2400" b="1" i="1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KeycloakSecurity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che presenta il </a:t>
            </a:r>
            <a:r>
              <a:rPr lang="it-IT" sz="2400" b="0" i="0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bean</a:t>
            </a:r>
            <a:endParaRPr lang="it-IT" sz="2400" b="0" i="0" u="none" strike="noStrike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it-IT" sz="2400" b="1" i="1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KeycloakConfiguration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il quale permette la completa integrazione tra Spring Security e </a:t>
            </a:r>
            <a:r>
              <a:rPr lang="it-IT" sz="2400" b="0" i="0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Keycloak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stesso. 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 questo modo, all’invocazione del servizio di </a:t>
            </a:r>
            <a:r>
              <a:rPr lang="it-IT" sz="2400" b="0" i="0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Keycloak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Spring Security non interferir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à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Ci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ò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è possibile anche grazie al fatto che questa classe sia un’estensione di </a:t>
            </a:r>
            <a:r>
              <a:rPr lang="it-IT" sz="2400" b="1" i="1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KeycloakWebSecurityConfigurerAdapter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it-IT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06CF11B-35AF-7ADD-B8F1-D96F7BC46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67" y="3149371"/>
            <a:ext cx="8526065" cy="327705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8C84D4A-2291-A5A7-E307-6FF7B14E8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867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-43031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8C84D4A-2291-A5A7-E307-6FF7B14E8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9B432E9-163B-C3A6-996C-4ECD23875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058258"/>
              </p:ext>
            </p:extLst>
          </p:nvPr>
        </p:nvGraphicFramePr>
        <p:xfrm>
          <a:off x="756500" y="1300580"/>
          <a:ext cx="10926304" cy="5090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63152">
                  <a:extLst>
                    <a:ext uri="{9D8B030D-6E8A-4147-A177-3AD203B41FA5}">
                      <a16:colId xmlns:a16="http://schemas.microsoft.com/office/drawing/2014/main" val="1699659088"/>
                    </a:ext>
                  </a:extLst>
                </a:gridCol>
                <a:gridCol w="5463152">
                  <a:extLst>
                    <a:ext uri="{9D8B030D-6E8A-4147-A177-3AD203B41FA5}">
                      <a16:colId xmlns:a16="http://schemas.microsoft.com/office/drawing/2014/main" val="4068051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4" action="ppaction://hlinksldjump"/>
                        </a:rPr>
                        <a:t>AC-2</a:t>
                      </a:r>
                      <a:r>
                        <a:rPr lang="it-IT" sz="2200" kern="100" dirty="0">
                          <a:effectLst/>
                        </a:rPr>
                        <a:t>(1,4,5): gestione account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5" action="ppaction://hlinksldjump"/>
                        </a:rPr>
                        <a:t>AC-3</a:t>
                      </a:r>
                      <a:r>
                        <a:rPr lang="it-IT" sz="2200" kern="100" dirty="0">
                          <a:effectLst/>
                        </a:rPr>
                        <a:t>(7,11): enforcement degli accessi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6" action="ppaction://hlinksldjump"/>
                        </a:rPr>
                        <a:t>AC-5</a:t>
                      </a:r>
                      <a:r>
                        <a:rPr lang="it-IT" sz="2200" kern="100" dirty="0">
                          <a:effectLst/>
                        </a:rPr>
                        <a:t>: separazione di interessi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7" action="ppaction://hlinksldjump"/>
                        </a:rPr>
                        <a:t>AC-6</a:t>
                      </a:r>
                      <a:r>
                        <a:rPr lang="it-IT" sz="2200" kern="100" dirty="0">
                          <a:effectLst/>
                        </a:rPr>
                        <a:t>(1,2,5,9,19): minimi privilegi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8" action="ppaction://hlinksldjump"/>
                        </a:rPr>
                        <a:t>AC-7</a:t>
                      </a:r>
                      <a:r>
                        <a:rPr lang="it-IT" sz="2200" kern="100" dirty="0">
                          <a:effectLst/>
                        </a:rPr>
                        <a:t>: tentativi di accesso falliti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9" action="ppaction://hlinksldjump"/>
                        </a:rPr>
                        <a:t>AC-8</a:t>
                      </a:r>
                      <a:r>
                        <a:rPr lang="it-IT" sz="2200" kern="100" dirty="0">
                          <a:effectLst/>
                        </a:rPr>
                        <a:t>: notifica sull’utilizzo del sistema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10" action="ppaction://hlinksldjump"/>
                        </a:rPr>
                        <a:t>AC-10</a:t>
                      </a:r>
                      <a:r>
                        <a:rPr lang="it-IT" sz="2200" kern="100" dirty="0">
                          <a:effectLst/>
                        </a:rPr>
                        <a:t>: controllo delle sessioni concorrenti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11" action="ppaction://hlinksldjump"/>
                        </a:rPr>
                        <a:t>AC-12</a:t>
                      </a:r>
                      <a:r>
                        <a:rPr lang="it-IT" sz="2200" kern="100" dirty="0">
                          <a:effectLst/>
                        </a:rPr>
                        <a:t>: terminazione della sessione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12" action="ppaction://hlinksldjump"/>
                        </a:rPr>
                        <a:t>AC-17</a:t>
                      </a:r>
                      <a:r>
                        <a:rPr lang="it-IT" sz="2200" kern="100" dirty="0">
                          <a:effectLst/>
                        </a:rPr>
                        <a:t>(1): accesso remoto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13" action="ppaction://hlinksldjump"/>
                        </a:rPr>
                        <a:t>IA-2</a:t>
                      </a:r>
                      <a:r>
                        <a:rPr lang="it-IT" sz="2200" kern="100" dirty="0">
                          <a:effectLst/>
                        </a:rPr>
                        <a:t>(1,2,8): identificazione e autenticazione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14" action="ppaction://hlinksldjump"/>
                        </a:rPr>
                        <a:t>IA-3</a:t>
                      </a:r>
                      <a:r>
                        <a:rPr lang="it-IT" sz="2200" kern="100" dirty="0">
                          <a:effectLst/>
                        </a:rPr>
                        <a:t>: identificazione e autenticazione del device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15" action="ppaction://hlinksldjump"/>
                        </a:rPr>
                        <a:t>IA-4</a:t>
                      </a:r>
                      <a:r>
                        <a:rPr lang="it-IT" sz="2200" kern="100" dirty="0">
                          <a:effectLst/>
                        </a:rPr>
                        <a:t>: gestione identificatori</a:t>
                      </a:r>
                    </a:p>
                    <a:p>
                      <a:endParaRPr lang="it-IT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16" action="ppaction://hlinksldjump"/>
                        </a:rPr>
                        <a:t>IA-5</a:t>
                      </a:r>
                      <a:r>
                        <a:rPr lang="it-IT" sz="2200" kern="100" dirty="0">
                          <a:effectLst/>
                        </a:rPr>
                        <a:t>(1,6): gestione autenticatori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17" action="ppaction://hlinksldjump"/>
                        </a:rPr>
                        <a:t>IA-6</a:t>
                      </a:r>
                      <a:r>
                        <a:rPr lang="it-IT" sz="2200" kern="100" dirty="0">
                          <a:effectLst/>
                        </a:rPr>
                        <a:t>: feedback di autenticazione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n-GB" sz="2200" b="1" kern="100" dirty="0">
                          <a:effectLst/>
                          <a:hlinkClick r:id="rId18" action="ppaction://hlinksldjump"/>
                        </a:rPr>
                        <a:t>IA-9</a:t>
                      </a:r>
                      <a:r>
                        <a:rPr lang="en-GB" sz="2200" kern="100" dirty="0">
                          <a:effectLst/>
                        </a:rPr>
                        <a:t>: service identification and authentication</a:t>
                      </a:r>
                      <a:endParaRPr lang="it-IT" sz="2200" kern="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19" action="ppaction://hlinksldjump"/>
                        </a:rPr>
                        <a:t>IA-11</a:t>
                      </a:r>
                      <a:r>
                        <a:rPr lang="it-IT" sz="2200" kern="100" dirty="0">
                          <a:effectLst/>
                        </a:rPr>
                        <a:t>: re-authentication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20" action="ppaction://hlinksldjump"/>
                        </a:rPr>
                        <a:t>IA-12</a:t>
                      </a:r>
                      <a:r>
                        <a:rPr lang="it-IT" sz="2200" kern="100" dirty="0">
                          <a:effectLst/>
                        </a:rPr>
                        <a:t>: </a:t>
                      </a:r>
                      <a:r>
                        <a:rPr lang="it-IT" sz="2200" kern="100" dirty="0" err="1">
                          <a:effectLst/>
                        </a:rPr>
                        <a:t>identity</a:t>
                      </a:r>
                      <a:r>
                        <a:rPr lang="it-IT" sz="2200" kern="100" dirty="0">
                          <a:effectLst/>
                        </a:rPr>
                        <a:t> </a:t>
                      </a:r>
                      <a:r>
                        <a:rPr lang="it-IT" sz="2200" kern="100" dirty="0" err="1">
                          <a:effectLst/>
                        </a:rPr>
                        <a:t>proofing</a:t>
                      </a:r>
                      <a:endParaRPr lang="it-IT" sz="2200" kern="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21" action="ppaction://hlinksldjump"/>
                        </a:rPr>
                        <a:t>SC-4</a:t>
                      </a:r>
                      <a:r>
                        <a:rPr lang="it-IT" sz="2200" kern="100" dirty="0">
                          <a:effectLst/>
                        </a:rPr>
                        <a:t>: informazioni delle risorse condivise di sistema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22" action="ppaction://hlinksldjump"/>
                        </a:rPr>
                        <a:t>SC-10</a:t>
                      </a:r>
                      <a:r>
                        <a:rPr lang="it-IT" sz="2200" kern="100" dirty="0">
                          <a:effectLst/>
                        </a:rPr>
                        <a:t>: disconnessione dalla rete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23" action="ppaction://hlinksldjump"/>
                        </a:rPr>
                        <a:t>SC-18</a:t>
                      </a:r>
                      <a:r>
                        <a:rPr lang="it-IT" sz="2200" kern="100" dirty="0">
                          <a:effectLst/>
                        </a:rPr>
                        <a:t>: codice mobile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24" action="ppaction://hlinksldjump"/>
                        </a:rPr>
                        <a:t>SC-23</a:t>
                      </a:r>
                      <a:r>
                        <a:rPr lang="it-IT" sz="2200" kern="100" dirty="0">
                          <a:effectLst/>
                        </a:rPr>
                        <a:t>: autenticità della sessione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25" action="ppaction://hlinksldjump"/>
                        </a:rPr>
                        <a:t>AU-2</a:t>
                      </a:r>
                      <a:r>
                        <a:rPr lang="it-IT" sz="2200" kern="100" dirty="0">
                          <a:effectLst/>
                        </a:rPr>
                        <a:t>: event </a:t>
                      </a:r>
                      <a:r>
                        <a:rPr lang="it-IT" sz="2200" kern="100" dirty="0" err="1">
                          <a:effectLst/>
                        </a:rPr>
                        <a:t>logging</a:t>
                      </a:r>
                      <a:endParaRPr lang="it-IT" sz="2200" b="1" kern="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2200" b="1" dirty="0">
                          <a:effectLst/>
                          <a:hlinkClick r:id="rId26" action="ppaction://hlinksldjump"/>
                        </a:rPr>
                        <a:t>AU-3</a:t>
                      </a:r>
                      <a:r>
                        <a:rPr lang="en-GB" sz="2200" dirty="0">
                          <a:effectLst/>
                        </a:rPr>
                        <a:t>: content of audit records</a:t>
                      </a:r>
                      <a:endParaRPr lang="it-IT" sz="2200" dirty="0"/>
                    </a:p>
                    <a:p>
                      <a:endParaRPr lang="it-IT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967653"/>
                  </a:ext>
                </a:extLst>
              </a:tr>
            </a:tbl>
          </a:graphicData>
        </a:graphic>
      </p:graphicFrame>
      <p:sp>
        <p:nvSpPr>
          <p:cNvPr id="8" name="CasellaDiTesto 2">
            <a:extLst>
              <a:ext uri="{FF2B5EF4-FFF2-40B4-BE49-F238E27FC236}">
                <a16:creationId xmlns:a16="http://schemas.microsoft.com/office/drawing/2014/main" id="{C9400936-02B5-DBD2-9EBD-465BD081E77C}"/>
              </a:ext>
            </a:extLst>
          </p:cNvPr>
          <p:cNvSpPr txBox="1"/>
          <p:nvPr/>
        </p:nvSpPr>
        <p:spPr>
          <a:xfrm>
            <a:off x="158620" y="111969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Controlli implementati con </a:t>
            </a:r>
            <a:r>
              <a:rPr lang="it-IT" sz="2800" dirty="0" err="1"/>
              <a:t>Keycloak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94319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08709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Roadmap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8BB059A-4740-9E92-A0B9-3D89389D0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738CA8-B874-7384-67D2-F333860D02AE}"/>
              </a:ext>
            </a:extLst>
          </p:cNvPr>
          <p:cNvSpPr txBox="1"/>
          <p:nvPr/>
        </p:nvSpPr>
        <p:spPr>
          <a:xfrm>
            <a:off x="834671" y="1041023"/>
            <a:ext cx="10680701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i="0" u="none" strike="noStrike" baseline="0" dirty="0"/>
              <a:t>Introduzione</a:t>
            </a:r>
          </a:p>
          <a:p>
            <a:pPr algn="l"/>
            <a:endParaRPr lang="it-IT" i="0" u="none" strike="noStrike" baseline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i="0" u="none" strike="noStrike" baseline="0" dirty="0"/>
              <a:t>Tecnologie utilizzate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i="0" u="none" strike="noStrike" baseline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i="0" u="none" strike="noStrike" baseline="0" dirty="0" err="1"/>
              <a:t>Threat</a:t>
            </a:r>
            <a:r>
              <a:rPr lang="it-IT" sz="2400" i="0" u="none" strike="noStrike" baseline="0" dirty="0"/>
              <a:t>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i="0" u="none" strike="noStrike" baseline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u="none" strike="noStrike" baseline="0" dirty="0"/>
              <a:t>[AC]</a:t>
            </a:r>
            <a:r>
              <a:rPr lang="it-IT" sz="2400" i="0" u="none" strike="noStrike" baseline="0" dirty="0"/>
              <a:t> Access Control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i="0" u="none" strike="noStrike" baseline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0" u="none" strike="noStrike" baseline="0" dirty="0"/>
              <a:t>[IA] Identity and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i="0" u="none" strike="noStrike" baseline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0" u="none" strike="noStrike" baseline="0" dirty="0"/>
              <a:t>[SC] System and Communication Protection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i="0" u="none" strike="noStrike" baseline="0" dirty="0"/>
              <a:t>[SI] System and Information </a:t>
            </a:r>
            <a:r>
              <a:rPr lang="it-IT" sz="2400" i="0" u="none" strike="noStrike" baseline="0" dirty="0" err="1"/>
              <a:t>Integrity</a:t>
            </a:r>
            <a:endParaRPr lang="it-IT" sz="2400" i="0" u="none" strike="noStrike" baseline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0" u="none" strike="noStrike" baseline="0" dirty="0"/>
              <a:t>[AU] Audit And Accountability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0" u="none" strike="noStrike" baseline="0" dirty="0"/>
              <a:t>Threat Mitigation</a:t>
            </a:r>
            <a:endParaRPr lang="it-IT" sz="240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1814832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Vault</a:t>
            </a:r>
            <a:endParaRPr lang="it-IT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752307E-080F-CB4D-74ED-8A8512DE4365}"/>
              </a:ext>
            </a:extLst>
          </p:cNvPr>
          <p:cNvSpPr txBox="1"/>
          <p:nvPr/>
        </p:nvSpPr>
        <p:spPr>
          <a:xfrm>
            <a:off x="577850" y="1212840"/>
            <a:ext cx="685165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1" i="1" u="none" strike="noStrike" baseline="0" dirty="0" err="1"/>
              <a:t>HashiCorp</a:t>
            </a:r>
            <a:r>
              <a:rPr lang="it-IT" sz="2400" b="1" i="1" u="none" strike="noStrike" baseline="0" dirty="0"/>
              <a:t> </a:t>
            </a:r>
            <a:r>
              <a:rPr lang="it-IT" sz="2400" b="1" i="1" u="none" strike="noStrike" baseline="0" dirty="0" err="1"/>
              <a:t>Vault</a:t>
            </a:r>
            <a:r>
              <a:rPr lang="it-IT" sz="2400" b="1" i="1" u="none" strike="noStrike" baseline="0" dirty="0"/>
              <a:t> </a:t>
            </a:r>
            <a:r>
              <a:rPr lang="it-IT" sz="2400" dirty="0"/>
              <a:t>è</a:t>
            </a:r>
            <a:r>
              <a:rPr lang="it-IT" sz="2400" b="0" i="0" u="none" strike="noStrike" baseline="0" dirty="0"/>
              <a:t> uno strumento open source che permette di conservare in modo sicuro dei segreti dell’applicazione, come le credenziali di accesso al database e la password del </a:t>
            </a:r>
            <a:r>
              <a:rPr lang="it-IT" sz="2400" b="0" i="0" u="none" strike="noStrike" baseline="0" dirty="0" err="1"/>
              <a:t>keystore</a:t>
            </a:r>
            <a:r>
              <a:rPr lang="it-IT" sz="2400" b="0" i="0" u="none" strike="noStrike" baseline="0" dirty="0"/>
              <a:t>. </a:t>
            </a:r>
          </a:p>
          <a:p>
            <a:pPr algn="l"/>
            <a:endParaRPr lang="it-IT" sz="2400" dirty="0"/>
          </a:p>
          <a:p>
            <a:pPr algn="l"/>
            <a:r>
              <a:rPr lang="it-IT" sz="2400" b="0" i="0" u="none" strike="noStrike" baseline="0" dirty="0"/>
              <a:t>Per poter accedere ai segreti bisogna essere in possesso non solo del </a:t>
            </a:r>
            <a:r>
              <a:rPr lang="it-IT" sz="2400" b="1" i="1" u="none" strike="noStrike" baseline="0" dirty="0"/>
              <a:t>root token </a:t>
            </a:r>
            <a:r>
              <a:rPr lang="it-IT" sz="2400" b="0" i="0" u="none" strike="noStrike" baseline="0" dirty="0"/>
              <a:t>ma anche di </a:t>
            </a:r>
            <a:r>
              <a:rPr lang="it-IT" sz="2400" b="1" i="1" u="none" strike="noStrike" baseline="0" dirty="0"/>
              <a:t>3 chiavi </a:t>
            </a:r>
            <a:r>
              <a:rPr lang="it-IT" sz="2400" b="0" i="0" u="none" strike="noStrike" baseline="0" dirty="0"/>
              <a:t>su 5 totali generate la prima volta che si avvia il server </a:t>
            </a:r>
            <a:r>
              <a:rPr lang="it-IT" sz="2400" b="0" i="0" u="none" strike="noStrike" baseline="0" dirty="0" err="1"/>
              <a:t>Vault</a:t>
            </a:r>
            <a:r>
              <a:rPr lang="it-IT" sz="2400" b="0" i="0" u="none" strike="noStrike" baseline="0" dirty="0"/>
              <a:t>. </a:t>
            </a:r>
          </a:p>
          <a:p>
            <a:pPr algn="l"/>
            <a:endParaRPr lang="it-IT" sz="2400" dirty="0"/>
          </a:p>
          <a:p>
            <a:pPr algn="l"/>
            <a:r>
              <a:rPr lang="it-IT" sz="2400" b="0" i="0" u="none" strike="noStrike" baseline="0" dirty="0"/>
              <a:t>Per incrementare la sicurezza dell’applicazione, soprattutto in contesti critici, </a:t>
            </a:r>
            <a:r>
              <a:rPr lang="it-IT" sz="2400" dirty="0"/>
              <a:t>è</a:t>
            </a:r>
            <a:r>
              <a:rPr lang="it-IT" sz="2400" b="0" i="0" u="none" strike="noStrike" baseline="0" dirty="0"/>
              <a:t> importante che queste chiavi non siano tutte salvate nello stesso posto.</a:t>
            </a:r>
            <a:endParaRPr lang="it-IT" sz="2400" dirty="0"/>
          </a:p>
        </p:txBody>
      </p:sp>
      <p:pic>
        <p:nvPicPr>
          <p:cNvPr id="1026" name="Picture 2" descr="Vault HashiCorp | SUE Cloud &amp; IT | Download Price List Now">
            <a:extLst>
              <a:ext uri="{FF2B5EF4-FFF2-40B4-BE49-F238E27FC236}">
                <a16:creationId xmlns:a16="http://schemas.microsoft.com/office/drawing/2014/main" id="{C35C506F-0A3A-4448-A596-3C5A46260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549400"/>
            <a:ext cx="4406900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FAAF6E3-7FF0-9BB4-7B9E-9C2F9EA6B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5690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Configurazione server </a:t>
            </a:r>
            <a:r>
              <a:rPr lang="it-IT" sz="2800" dirty="0" err="1"/>
              <a:t>Vault</a:t>
            </a:r>
            <a:endParaRPr lang="it-IT" sz="28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803C342-B9C1-B831-044A-D2197983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2" y="1745367"/>
            <a:ext cx="3619498" cy="386079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6230B5-B765-A57A-2012-DAB12FE90BE7}"/>
              </a:ext>
            </a:extLst>
          </p:cNvPr>
          <p:cNvSpPr txBox="1"/>
          <p:nvPr/>
        </p:nvSpPr>
        <p:spPr>
          <a:xfrm>
            <a:off x="8839199" y="5606165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>
                <a:solidFill>
                  <a:srgbClr val="002060"/>
                </a:solidFill>
              </a:rPr>
              <a:t>Figura</a:t>
            </a:r>
            <a:r>
              <a:rPr lang="it-IT" i="1" dirty="0">
                <a:solidFill>
                  <a:srgbClr val="002060"/>
                </a:solidFill>
              </a:rPr>
              <a:t>: </a:t>
            </a:r>
            <a:r>
              <a:rPr lang="it-IT" i="1" dirty="0" err="1"/>
              <a:t>config.conf</a:t>
            </a:r>
            <a:endParaRPr lang="it-IT" i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2FB415-D666-6799-B6D8-22C627B7D588}"/>
              </a:ext>
            </a:extLst>
          </p:cNvPr>
          <p:cNvSpPr txBox="1"/>
          <p:nvPr/>
        </p:nvSpPr>
        <p:spPr>
          <a:xfrm>
            <a:off x="393700" y="3935793"/>
            <a:ext cx="77851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server è stato avviato con il seguente comando:</a:t>
            </a:r>
          </a:p>
          <a:p>
            <a:pPr algn="ctr"/>
            <a:endParaRPr lang="it-IT" sz="2400" b="1" i="1" dirty="0"/>
          </a:p>
          <a:p>
            <a:pPr algn="ctr"/>
            <a:r>
              <a:rPr lang="it-IT" sz="2400" b="1" i="1" dirty="0"/>
              <a:t> .\vault.exe server -config </a:t>
            </a:r>
            <a:r>
              <a:rPr lang="it-IT" sz="2400" b="1" i="1" dirty="0" err="1"/>
              <a:t>vault.conf</a:t>
            </a:r>
            <a:endParaRPr lang="it-IT" sz="2400" b="1" i="1" dirty="0"/>
          </a:p>
          <a:p>
            <a:endParaRPr lang="it-IT" sz="2400" b="1" i="1" dirty="0"/>
          </a:p>
          <a:p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dove </a:t>
            </a:r>
            <a:r>
              <a:rPr lang="it-IT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config.conf</a:t>
            </a:r>
            <a:r>
              <a:rPr lang="it-IT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è un file di configurazione opportunamente realizzato a tal scopo.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5B296CB-3E75-9647-7415-52591F692A5F}"/>
              </a:ext>
            </a:extLst>
          </p:cNvPr>
          <p:cNvSpPr txBox="1"/>
          <p:nvPr/>
        </p:nvSpPr>
        <p:spPr>
          <a:xfrm>
            <a:off x="393700" y="1490008"/>
            <a:ext cx="76689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server </a:t>
            </a:r>
            <a:r>
              <a:rPr lang="it-IT" sz="2400" b="0" i="0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Vault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pu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ò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essere utilizzato in modalit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à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b="1" i="1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oppure in modalit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à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b="1" i="1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no-</a:t>
            </a:r>
            <a:r>
              <a:rPr lang="it-IT" sz="2400" b="1" i="1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b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Nel nostro caso si è scelto di utilizzare la modalità no-</a:t>
            </a:r>
            <a:r>
              <a:rPr lang="it-IT" sz="2400" b="0" i="0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poiché la modalità </a:t>
            </a:r>
            <a:r>
              <a:rPr lang="it-IT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essendo progettata per solo testing, non è persistente.</a:t>
            </a:r>
            <a:endParaRPr lang="it-IT" sz="2400" b="0" i="0" u="none" strike="noStrike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26600F8-5FDE-D688-84D7-506170900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4798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Vault</a:t>
            </a:r>
            <a:r>
              <a:rPr lang="it-IT" sz="2800" dirty="0"/>
              <a:t> processo di </a:t>
            </a:r>
            <a:r>
              <a:rPr lang="it-IT" sz="2800" dirty="0" err="1"/>
              <a:t>unsealing</a:t>
            </a:r>
            <a:endParaRPr lang="it-IT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452B75-9539-8153-4766-DC66A4B7188C}"/>
              </a:ext>
            </a:extLst>
          </p:cNvPr>
          <p:cNvSpPr txBox="1"/>
          <p:nvPr/>
        </p:nvSpPr>
        <p:spPr>
          <a:xfrm>
            <a:off x="742950" y="1580634"/>
            <a:ext cx="10706100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Successivamente sono stati generati il </a:t>
            </a:r>
            <a:r>
              <a:rPr lang="it-IT" sz="2400" b="1" i="1" dirty="0"/>
              <a:t>root token </a:t>
            </a:r>
            <a:r>
              <a:rPr lang="it-IT" sz="2400" dirty="0"/>
              <a:t>e le </a:t>
            </a:r>
            <a:r>
              <a:rPr lang="it-IT" sz="2400" b="1" i="1" dirty="0"/>
              <a:t>5 chiavi </a:t>
            </a:r>
            <a:r>
              <a:rPr lang="it-IT" sz="2400" dirty="0"/>
              <a:t>tramite il comando:</a:t>
            </a:r>
            <a:br>
              <a:rPr lang="it-IT" sz="2400" dirty="0"/>
            </a:br>
            <a:endParaRPr lang="it-IT" sz="1400" dirty="0"/>
          </a:p>
          <a:p>
            <a:pPr algn="ctr"/>
            <a:r>
              <a:rPr lang="it-IT" sz="2400" b="1" i="1" dirty="0"/>
              <a:t>.\vault.exe operator </a:t>
            </a:r>
            <a:r>
              <a:rPr lang="it-IT" sz="2400" b="1" i="1" dirty="0" err="1"/>
              <a:t>init</a:t>
            </a:r>
            <a:r>
              <a:rPr lang="it-IT" sz="2400" b="1" i="1" dirty="0"/>
              <a:t> </a:t>
            </a:r>
          </a:p>
          <a:p>
            <a:br>
              <a:rPr lang="it-IT" sz="2400" dirty="0"/>
            </a:br>
            <a:r>
              <a:rPr lang="it-IT" sz="2400" dirty="0"/>
              <a:t>Ogni volta che viene avviato il server </a:t>
            </a:r>
            <a:r>
              <a:rPr lang="it-IT" sz="2400" dirty="0" err="1"/>
              <a:t>Vault</a:t>
            </a:r>
            <a:r>
              <a:rPr lang="it-IT" sz="2400" dirty="0"/>
              <a:t>, bisogna desalarne i segreti.</a:t>
            </a:r>
          </a:p>
          <a:p>
            <a:r>
              <a:rPr lang="it-IT" sz="2400" dirty="0"/>
              <a:t>Il processo di </a:t>
            </a:r>
            <a:r>
              <a:rPr lang="it-IT" sz="2400" dirty="0" err="1"/>
              <a:t>unsealing</a:t>
            </a:r>
            <a:r>
              <a:rPr lang="it-IT" sz="2400" dirty="0"/>
              <a:t> prevede l’uso di 3 chiavi su 5.</a:t>
            </a:r>
          </a:p>
          <a:p>
            <a:endParaRPr lang="it-IT" sz="2400" dirty="0"/>
          </a:p>
          <a:p>
            <a:br>
              <a:rPr lang="it-IT" sz="2400" dirty="0"/>
            </a:br>
            <a:r>
              <a:rPr lang="it-IT" sz="2400" dirty="0"/>
              <a:t>Per farlo è stato utilizzato il seguente comando:</a:t>
            </a:r>
            <a:br>
              <a:rPr lang="it-IT" sz="2400" dirty="0"/>
            </a:br>
            <a:endParaRPr lang="it-IT" sz="1400" dirty="0"/>
          </a:p>
          <a:p>
            <a:pPr algn="ctr"/>
            <a:r>
              <a:rPr lang="it-IT" sz="2400" b="1" i="1" dirty="0"/>
              <a:t>.\vault.exe operator </a:t>
            </a:r>
            <a:r>
              <a:rPr lang="it-IT" sz="2400" b="1" i="1" dirty="0" err="1"/>
              <a:t>unseal</a:t>
            </a:r>
            <a:r>
              <a:rPr lang="it-IT" sz="2400" b="1" i="1" dirty="0"/>
              <a:t> {chiave}</a:t>
            </a:r>
          </a:p>
          <a:p>
            <a:pPr algn="ctr"/>
            <a:endParaRPr lang="it-IT" sz="2400" b="1" i="1" dirty="0"/>
          </a:p>
          <a:p>
            <a:pPr algn="ctr"/>
            <a:endParaRPr lang="it-IT" sz="2400" b="1" i="1" dirty="0"/>
          </a:p>
          <a:p>
            <a:pPr algn="ctr"/>
            <a:endParaRPr lang="it-IT" sz="2400" b="1" i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6EB1E07-3910-727B-9CFD-1A8549384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2017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6EB1E07-3910-727B-9CFD-1A8549384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pic>
        <p:nvPicPr>
          <p:cNvPr id="4" name="Immagin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2ABB1225-4F91-9313-28CE-C2298440C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15" y="2156068"/>
            <a:ext cx="4692650" cy="3848100"/>
          </a:xfrm>
          <a:prstGeom prst="rect">
            <a:avLst/>
          </a:prstGeom>
        </p:spPr>
      </p:pic>
      <p:pic>
        <p:nvPicPr>
          <p:cNvPr id="5" name="Immagine 7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CE022F2B-091C-8722-003E-8BC8BD5F1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727" y="1273557"/>
            <a:ext cx="4133850" cy="5086350"/>
          </a:xfrm>
          <a:prstGeom prst="rect">
            <a:avLst/>
          </a:prstGeom>
        </p:spPr>
      </p:pic>
      <p:sp>
        <p:nvSpPr>
          <p:cNvPr id="7" name="CasellaDiTesto 2">
            <a:extLst>
              <a:ext uri="{FF2B5EF4-FFF2-40B4-BE49-F238E27FC236}">
                <a16:creationId xmlns:a16="http://schemas.microsoft.com/office/drawing/2014/main" id="{DF1CBCDC-FB2A-DF56-1346-52D2BA39A42D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Configurazione server </a:t>
            </a:r>
            <a:r>
              <a:rPr lang="it-IT" sz="2800" dirty="0" err="1"/>
              <a:t>Vault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12113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Vault</a:t>
            </a:r>
            <a:r>
              <a:rPr lang="it-IT" sz="2800" dirty="0"/>
              <a:t> login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4FA98CE-D101-435C-C7D3-818FCB55F45F}"/>
              </a:ext>
            </a:extLst>
          </p:cNvPr>
          <p:cNvSpPr txBox="1"/>
          <p:nvPr/>
        </p:nvSpPr>
        <p:spPr>
          <a:xfrm>
            <a:off x="685800" y="1347570"/>
            <a:ext cx="1036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Dopo aver desalato i segreti, si effettua il login usando il root token.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58738EB-8E72-8F83-A396-291DC3C46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818" y="1954838"/>
            <a:ext cx="4401164" cy="47822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FCEA91F-89E9-0F03-F102-4B4212C39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2025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Vault</a:t>
            </a:r>
            <a:r>
              <a:rPr lang="it-IT" sz="2800" dirty="0"/>
              <a:t> Secrets </a:t>
            </a:r>
            <a:r>
              <a:rPr lang="it-IT" sz="2800" dirty="0" err="1"/>
              <a:t>Enginees</a:t>
            </a:r>
            <a:endParaRPr lang="it-IT" sz="28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8AC162A-9390-BE67-0A73-4457AA338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41" y="2556093"/>
            <a:ext cx="9440430" cy="355632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91C8A60-317F-03AD-64C3-E8A8005A8402}"/>
              </a:ext>
            </a:extLst>
          </p:cNvPr>
          <p:cNvSpPr txBox="1"/>
          <p:nvPr/>
        </p:nvSpPr>
        <p:spPr>
          <a:xfrm>
            <a:off x="554614" y="1245103"/>
            <a:ext cx="10862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E’ stato creato un </a:t>
            </a:r>
            <a:r>
              <a:rPr lang="it-IT" sz="2400" b="1" i="1" dirty="0"/>
              <a:t>Secrets Engine </a:t>
            </a:r>
            <a:r>
              <a:rPr lang="it-IT" sz="2400" dirty="0"/>
              <a:t>all’interno del quale sono memorizzate le credenziali di accesso al database e la password del </a:t>
            </a:r>
            <a:r>
              <a:rPr lang="it-IT" sz="2400" dirty="0" err="1"/>
              <a:t>keystore</a:t>
            </a:r>
            <a:r>
              <a:rPr lang="it-IT" sz="2400" dirty="0"/>
              <a:t>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F8780C1-90A7-2D37-DC13-033D0FC89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4606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Integrazione con Spring Boot</a:t>
            </a:r>
            <a:endParaRPr lang="it-IT" sz="2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4FA98CE-D101-435C-C7D3-818FCB55F45F}"/>
              </a:ext>
            </a:extLst>
          </p:cNvPr>
          <p:cNvSpPr txBox="1"/>
          <p:nvPr/>
        </p:nvSpPr>
        <p:spPr>
          <a:xfrm>
            <a:off x="376581" y="1346954"/>
            <a:ext cx="6057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Per l’integrazione di </a:t>
            </a:r>
            <a:r>
              <a:rPr lang="it-IT" sz="2400" b="0" i="0" u="none" strike="noStrike" baseline="0" dirty="0" err="1"/>
              <a:t>Vault</a:t>
            </a:r>
            <a:r>
              <a:rPr lang="it-IT" sz="2400" b="0" i="0" u="none" strike="noStrike" baseline="0" dirty="0"/>
              <a:t> con Spring Boot si è utilizzato le seguenti dipendenze relative a </a:t>
            </a:r>
            <a:r>
              <a:rPr lang="it-IT" sz="2400" b="1" i="1" u="none" strike="noStrike" baseline="0" dirty="0"/>
              <a:t>Spring </a:t>
            </a:r>
            <a:r>
              <a:rPr lang="it-IT" sz="2400" b="1" i="1" u="none" strike="noStrike" baseline="0" dirty="0" err="1"/>
              <a:t>Vault</a:t>
            </a:r>
            <a:r>
              <a:rPr lang="it-IT" sz="2400" b="1" i="1" u="none" strike="noStrike" baseline="0" dirty="0"/>
              <a:t> Cloud</a:t>
            </a:r>
            <a:r>
              <a:rPr lang="it-IT" sz="2400" b="0" i="0" u="none" strike="noStrike" baseline="0" dirty="0"/>
              <a:t>.</a:t>
            </a:r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4A890D-1C14-6FC0-27C9-F6C1B4D10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311" y="1519352"/>
            <a:ext cx="5273069" cy="197740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DF13F56-8646-C80D-CBC7-FA87582B457D}"/>
              </a:ext>
            </a:extLst>
          </p:cNvPr>
          <p:cNvSpPr txBox="1"/>
          <p:nvPr/>
        </p:nvSpPr>
        <p:spPr>
          <a:xfrm>
            <a:off x="376581" y="2939941"/>
            <a:ext cx="61923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E’ necessario che l’applicazione, in fase di avvio, si colleghi subito al servizio di </a:t>
            </a:r>
            <a:r>
              <a:rPr lang="it-IT" sz="2400" b="0" i="0" u="none" strike="noStrike" baseline="0" dirty="0" err="1"/>
              <a:t>Vault</a:t>
            </a:r>
            <a:r>
              <a:rPr lang="it-IT" sz="2400" b="0" i="0" u="none" strike="noStrike" baseline="0" dirty="0"/>
              <a:t> per prelevare le credenziali di accesso al database e del </a:t>
            </a:r>
            <a:r>
              <a:rPr lang="it-IT" sz="2400" b="0" i="0" u="none" strike="noStrike" baseline="0" dirty="0" err="1"/>
              <a:t>keystore</a:t>
            </a:r>
            <a:r>
              <a:rPr lang="it-IT" sz="2400" b="0" i="0" u="none" strike="noStrike" baseline="0" dirty="0"/>
              <a:t>. </a:t>
            </a:r>
          </a:p>
          <a:p>
            <a:pPr algn="l"/>
            <a:endParaRPr lang="it-IT" sz="2400" dirty="0"/>
          </a:p>
          <a:p>
            <a:pPr algn="l"/>
            <a:r>
              <a:rPr lang="it-IT" sz="2400" b="0" i="0" u="none" strike="noStrike" baseline="0" dirty="0"/>
              <a:t>Successivamente si avvier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il server mettendosi in ascolto sulla porta scelta per eventuali richieste del client. Ciò è reso possibile tramite il file </a:t>
            </a:r>
            <a:r>
              <a:rPr lang="it-IT" sz="2400" b="1" i="1" u="none" strike="noStrike" baseline="0" dirty="0" err="1"/>
              <a:t>bootstrap.properties</a:t>
            </a:r>
            <a:r>
              <a:rPr lang="it-IT" sz="2400" b="0" i="0" u="none" strike="noStrike" baseline="0" dirty="0"/>
              <a:t>.</a:t>
            </a:r>
            <a:endParaRPr lang="it-IT" sz="24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3414359-8373-0F42-EC4F-548B2B9FA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311" y="4246854"/>
            <a:ext cx="5245630" cy="172158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1D87F79-2182-B13C-1C20-0E3941BA22E9}"/>
              </a:ext>
            </a:extLst>
          </p:cNvPr>
          <p:cNvSpPr txBox="1"/>
          <p:nvPr/>
        </p:nvSpPr>
        <p:spPr>
          <a:xfrm>
            <a:off x="8006327" y="3502471"/>
            <a:ext cx="2894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 dirty="0">
                <a:solidFill>
                  <a:srgbClr val="002060"/>
                </a:solidFill>
              </a:rPr>
              <a:t>Figura</a:t>
            </a:r>
            <a:r>
              <a:rPr lang="it-IT" i="1" dirty="0">
                <a:solidFill>
                  <a:srgbClr val="002060"/>
                </a:solidFill>
              </a:rPr>
              <a:t>: dipendenze per </a:t>
            </a:r>
            <a:r>
              <a:rPr lang="it-IT" i="1" dirty="0" err="1">
                <a:solidFill>
                  <a:srgbClr val="002060"/>
                </a:solidFill>
              </a:rPr>
              <a:t>vault</a:t>
            </a:r>
            <a:endParaRPr lang="it-IT" i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E5E8CC7-8C25-C64A-D31B-B1A0EBFAD955}"/>
              </a:ext>
            </a:extLst>
          </p:cNvPr>
          <p:cNvSpPr txBox="1"/>
          <p:nvPr/>
        </p:nvSpPr>
        <p:spPr>
          <a:xfrm>
            <a:off x="8006327" y="5974156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 dirty="0">
                <a:solidFill>
                  <a:srgbClr val="002060"/>
                </a:solidFill>
              </a:rPr>
              <a:t>Figura</a:t>
            </a:r>
            <a:r>
              <a:rPr lang="it-IT" i="1" dirty="0">
                <a:solidFill>
                  <a:srgbClr val="002060"/>
                </a:solidFill>
              </a:rPr>
              <a:t>: </a:t>
            </a:r>
            <a:r>
              <a:rPr lang="it-IT" i="1" dirty="0" err="1">
                <a:solidFill>
                  <a:srgbClr val="002060"/>
                </a:solidFill>
              </a:rPr>
              <a:t>bootstrap.properties</a:t>
            </a:r>
            <a:endParaRPr lang="it-IT" i="1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3F18B10-F7F8-EAB1-E612-B0D1951C3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8018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Integrazione con Spring Boot</a:t>
            </a:r>
            <a:endParaRPr lang="it-IT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E32122A-8EDA-A5AF-9CA8-D01519A1821C}"/>
              </a:ext>
            </a:extLst>
          </p:cNvPr>
          <p:cNvSpPr txBox="1"/>
          <p:nvPr/>
        </p:nvSpPr>
        <p:spPr>
          <a:xfrm>
            <a:off x="965199" y="1471849"/>
            <a:ext cx="1026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dirty="0"/>
              <a:t>E’ </a:t>
            </a:r>
            <a:r>
              <a:rPr lang="it-IT" sz="2400" b="0" i="0" u="none" strike="noStrike" baseline="0" dirty="0"/>
              <a:t>necessario che l’applicazione, in fase di avvio, si connetta con il server </a:t>
            </a:r>
            <a:r>
              <a:rPr lang="it-IT" sz="2400" b="0" i="0" u="none" strike="noStrike" baseline="0" dirty="0" err="1"/>
              <a:t>Vault</a:t>
            </a:r>
            <a:r>
              <a:rPr lang="it-IT" sz="2400" b="0" i="0" u="none" strike="noStrike" baseline="0" dirty="0"/>
              <a:t>.</a:t>
            </a:r>
            <a:endParaRPr lang="it-IT" sz="24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3483725-ECC1-2264-FA15-32B08B8A2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91" y="2640253"/>
            <a:ext cx="9055617" cy="210954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ACB8786-D975-0F6D-8970-D5D20FFA5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7442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Integrazione con Spring Boot</a:t>
            </a:r>
            <a:endParaRPr lang="it-IT" sz="28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7D6B865-777F-4A47-5EDE-00C2D18592F9}"/>
              </a:ext>
            </a:extLst>
          </p:cNvPr>
          <p:cNvSpPr txBox="1"/>
          <p:nvPr/>
        </p:nvSpPr>
        <p:spPr>
          <a:xfrm>
            <a:off x="384448" y="1793982"/>
            <a:ext cx="42129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dirty="0"/>
              <a:t>N</a:t>
            </a:r>
            <a:r>
              <a:rPr lang="it-IT" sz="2400" b="0" i="0" u="none" strike="noStrike" baseline="0" dirty="0"/>
              <a:t>el file di configurazione dell’applicazione, ovvero l’</a:t>
            </a:r>
            <a:r>
              <a:rPr lang="it-IT" sz="2400" b="0" i="1" u="none" strike="noStrike" baseline="0" dirty="0" err="1"/>
              <a:t>application.properties</a:t>
            </a:r>
            <a:r>
              <a:rPr lang="it-IT" sz="2400" b="0" i="0" u="none" strike="noStrike" baseline="0" dirty="0"/>
              <a:t>, le credenziali del database e la password del </a:t>
            </a:r>
            <a:r>
              <a:rPr lang="it-IT" sz="2400" b="0" i="0" u="none" strike="noStrike" baseline="0" dirty="0" err="1"/>
              <a:t>keystore</a:t>
            </a:r>
            <a:r>
              <a:rPr lang="it-IT" sz="2400" b="0" i="0" u="none" strike="noStrike" baseline="0" dirty="0"/>
              <a:t> non sono esposte in chiaro. </a:t>
            </a:r>
          </a:p>
          <a:p>
            <a:pPr algn="l"/>
            <a:endParaRPr lang="it-IT" sz="2400" dirty="0"/>
          </a:p>
          <a:p>
            <a:pPr algn="l"/>
            <a:r>
              <a:rPr lang="it-IT" sz="2400" b="0" i="0" u="none" strike="noStrike" baseline="0" dirty="0"/>
              <a:t>Tali propriet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sono settate tramite codice, prelevandole a </a:t>
            </a:r>
            <a:r>
              <a:rPr lang="it-IT" sz="2400" b="0" i="0" u="none" strike="noStrike" baseline="0" dirty="0" err="1"/>
              <a:t>runtime</a:t>
            </a:r>
            <a:r>
              <a:rPr lang="it-IT" sz="2400" b="0" i="0" u="none" strike="noStrike" baseline="0" dirty="0"/>
              <a:t> da </a:t>
            </a:r>
            <a:r>
              <a:rPr lang="it-IT" sz="2400" b="0" i="0" u="none" strike="noStrike" baseline="0" dirty="0" err="1"/>
              <a:t>Vault</a:t>
            </a:r>
            <a:r>
              <a:rPr lang="it-IT" sz="2400" b="0" i="0" u="none" strike="noStrike" baseline="0" dirty="0"/>
              <a:t>.</a:t>
            </a:r>
            <a:endParaRPr lang="it-IT" sz="2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E7F6FAB-E182-D54C-C52C-4AE5B3AC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074" y="928852"/>
            <a:ext cx="6684426" cy="173026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9EBB251-6948-C2B3-B742-E44E7784A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074" y="3079728"/>
            <a:ext cx="6684426" cy="330959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1EB11B5-D71C-DE7D-CE45-BA63487DE88A}"/>
              </a:ext>
            </a:extLst>
          </p:cNvPr>
          <p:cNvSpPr txBox="1"/>
          <p:nvPr/>
        </p:nvSpPr>
        <p:spPr>
          <a:xfrm>
            <a:off x="4724754" y="2638189"/>
            <a:ext cx="7308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 dirty="0">
                <a:solidFill>
                  <a:srgbClr val="002060"/>
                </a:solidFill>
              </a:rPr>
              <a:t>Figura</a:t>
            </a:r>
            <a:r>
              <a:rPr lang="it-IT" i="1" dirty="0">
                <a:solidFill>
                  <a:srgbClr val="002060"/>
                </a:solidFill>
              </a:rPr>
              <a:t>: prelievo delle credenziali del database da </a:t>
            </a:r>
            <a:r>
              <a:rPr lang="it-IT" i="1" dirty="0" err="1">
                <a:solidFill>
                  <a:srgbClr val="002060"/>
                </a:solidFill>
              </a:rPr>
              <a:t>Vault</a:t>
            </a:r>
            <a:r>
              <a:rPr lang="it-IT" i="1" dirty="0">
                <a:solidFill>
                  <a:srgbClr val="002060"/>
                </a:solidFill>
              </a:rPr>
              <a:t> nel </a:t>
            </a:r>
            <a:r>
              <a:rPr lang="it-IT" i="1" dirty="0" err="1">
                <a:solidFill>
                  <a:srgbClr val="002060"/>
                </a:solidFill>
              </a:rPr>
              <a:t>DBManager</a:t>
            </a:r>
            <a:endParaRPr lang="it-IT" i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C0C8B03-D47D-95DE-B154-6D16F0132438}"/>
              </a:ext>
            </a:extLst>
          </p:cNvPr>
          <p:cNvSpPr txBox="1"/>
          <p:nvPr/>
        </p:nvSpPr>
        <p:spPr>
          <a:xfrm>
            <a:off x="5479527" y="6352044"/>
            <a:ext cx="5343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 dirty="0">
                <a:solidFill>
                  <a:srgbClr val="002060"/>
                </a:solidFill>
              </a:rPr>
              <a:t>Figura</a:t>
            </a:r>
            <a:r>
              <a:rPr lang="it-IT" i="1" dirty="0">
                <a:solidFill>
                  <a:srgbClr val="002060"/>
                </a:solidFill>
              </a:rPr>
              <a:t>: prelievo della password del </a:t>
            </a:r>
            <a:r>
              <a:rPr lang="it-IT" i="1" dirty="0" err="1">
                <a:solidFill>
                  <a:srgbClr val="002060"/>
                </a:solidFill>
              </a:rPr>
              <a:t>keystore</a:t>
            </a:r>
            <a:r>
              <a:rPr lang="it-IT" i="1" dirty="0">
                <a:solidFill>
                  <a:srgbClr val="002060"/>
                </a:solidFill>
              </a:rPr>
              <a:t> da </a:t>
            </a:r>
            <a:r>
              <a:rPr lang="it-IT" i="1" dirty="0" err="1">
                <a:solidFill>
                  <a:srgbClr val="002060"/>
                </a:solidFill>
              </a:rPr>
              <a:t>Vault</a:t>
            </a:r>
            <a:endParaRPr lang="it-IT" i="1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CE29E5C-88C1-2A08-2913-C0BEAD4BF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3717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Avvio rapido di </a:t>
            </a:r>
            <a:r>
              <a:rPr lang="it-IT" sz="2800" dirty="0" err="1"/>
              <a:t>Keycloak</a:t>
            </a:r>
            <a:r>
              <a:rPr lang="it-IT" sz="2800" dirty="0"/>
              <a:t> e </a:t>
            </a:r>
            <a:r>
              <a:rPr lang="it-IT" sz="2800" dirty="0" err="1"/>
              <a:t>Vault</a:t>
            </a:r>
            <a:endParaRPr lang="it-IT" sz="28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EA3578-B201-4113-8C12-F656885FC3FF}"/>
              </a:ext>
            </a:extLst>
          </p:cNvPr>
          <p:cNvSpPr txBox="1"/>
          <p:nvPr/>
        </p:nvSpPr>
        <p:spPr>
          <a:xfrm>
            <a:off x="465535" y="1574800"/>
            <a:ext cx="11544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Per velocizzare l’accesso a </a:t>
            </a:r>
            <a:r>
              <a:rPr lang="it-IT" sz="2400" dirty="0" err="1"/>
              <a:t>Vault</a:t>
            </a:r>
            <a:r>
              <a:rPr lang="it-IT" sz="2400" dirty="0"/>
              <a:t> e </a:t>
            </a:r>
            <a:r>
              <a:rPr lang="it-IT" sz="2400" dirty="0" err="1"/>
              <a:t>Keycloak</a:t>
            </a:r>
            <a:r>
              <a:rPr lang="it-IT" sz="2400" dirty="0"/>
              <a:t> è stato realizzato il seguente file </a:t>
            </a:r>
            <a:r>
              <a:rPr lang="it-IT" sz="2400" b="1" i="1" dirty="0"/>
              <a:t>vault_keycloak.bat </a:t>
            </a:r>
            <a:r>
              <a:rPr lang="it-IT" sz="2400" dirty="0"/>
              <a:t>che automatizza l’esecuzione dei comandi precedentemente presentati.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970D432-FACC-9E0C-974C-96C9A10A6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35" y="3024051"/>
            <a:ext cx="11260929" cy="193828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E14920F-569A-143E-95AA-078778679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32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08709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Introduzione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5F9A32-5E18-2D26-F61A-C19FBDCAD59F}"/>
              </a:ext>
            </a:extLst>
          </p:cNvPr>
          <p:cNvSpPr txBox="1"/>
          <p:nvPr/>
        </p:nvSpPr>
        <p:spPr>
          <a:xfrm>
            <a:off x="381000" y="1720840"/>
            <a:ext cx="115995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b="0" i="0" u="none" strike="noStrike" baseline="0" dirty="0"/>
              <a:t>Si è realizzata un’applicazione web per la gestione delle prenotazioni di un cinema che consente agli utenti di visualizzare i film in programmazione ed acquistare ticket per uno show, e ai dipendenti di gestire la programmazione inserendo/rimuovendo film e show.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0" i="0" u="none" strike="noStrike" baseline="0" dirty="0"/>
              <a:t>La challenge è stata quella di ri</a:t>
            </a:r>
            <a:r>
              <a:rPr lang="it-IT" sz="2400" dirty="0"/>
              <a:t>elaborare l’applicazione nata non «</a:t>
            </a:r>
            <a:r>
              <a:rPr lang="it-IT" sz="2400" b="0" i="1" u="none" strike="noStrike" baseline="0" dirty="0"/>
              <a:t>secure by design»</a:t>
            </a:r>
            <a:r>
              <a:rPr lang="it-IT" sz="2400" b="0" u="none" strike="noStrike" baseline="0" dirty="0"/>
              <a:t>, </a:t>
            </a:r>
            <a:r>
              <a:rPr lang="it-IT" sz="2400" b="0" i="0" u="none" strike="noStrike" baseline="0" dirty="0"/>
              <a:t>seguendo i controlli di sicurezza elencati nella guida del </a:t>
            </a:r>
            <a:r>
              <a:rPr lang="it-IT" sz="2400" b="1" i="1" u="none" strike="noStrike" baseline="0" dirty="0"/>
              <a:t>NIST 800-53r5</a:t>
            </a:r>
            <a:r>
              <a:rPr lang="it-IT" sz="2400" b="0" i="0" u="none" strike="noStrike" baseline="0" dirty="0"/>
              <a:t>.</a:t>
            </a:r>
          </a:p>
          <a:p>
            <a:pPr algn="l"/>
            <a:r>
              <a:rPr lang="it-IT" sz="2400" b="0" i="0" u="none" strike="noStrike" baseline="0" dirty="0"/>
              <a:t>L’obiettivo è stato quello di raggiungere almeno una </a:t>
            </a:r>
            <a:r>
              <a:rPr lang="it-IT" sz="2400" b="1" i="1" u="none" strike="noStrike" baseline="0" dirty="0"/>
              <a:t>baseline low </a:t>
            </a:r>
            <a:r>
              <a:rPr lang="it-IT" sz="2400" b="0" i="0" u="none" strike="noStrike" baseline="0" dirty="0"/>
              <a:t>di tali famiglie di</a:t>
            </a:r>
          </a:p>
          <a:p>
            <a:pPr algn="l"/>
            <a:r>
              <a:rPr lang="it-IT" sz="2400" b="0" i="0" u="none" strike="noStrike" baseline="0" dirty="0"/>
              <a:t>controlli. Inoltre, sono stati anche effettuati controlli relativi alla </a:t>
            </a:r>
            <a:r>
              <a:rPr lang="it-IT" sz="2400" b="1" i="1" u="none" strike="noStrike" baseline="0" dirty="0"/>
              <a:t>baseline medium e high</a:t>
            </a:r>
            <a:r>
              <a:rPr lang="it-IT" sz="2400" b="0" i="0" u="none" strike="noStrike" baseline="0" dirty="0"/>
              <a:t>.</a:t>
            </a:r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8420644-5DC0-28B9-CFF2-E072AD24B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8356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Controlli implementati con </a:t>
            </a:r>
            <a:r>
              <a:rPr lang="it-IT" sz="2800" dirty="0" err="1"/>
              <a:t>Vault</a:t>
            </a:r>
            <a:endParaRPr lang="it-IT" sz="2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E14920F-569A-143E-95AA-078778679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A55330-865D-6822-ECCF-451DED8E0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75883"/>
              </p:ext>
            </p:extLst>
          </p:nvPr>
        </p:nvGraphicFramePr>
        <p:xfrm>
          <a:off x="965535" y="1519966"/>
          <a:ext cx="7231791" cy="35361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231791">
                  <a:extLst>
                    <a:ext uri="{9D8B030D-6E8A-4147-A177-3AD203B41FA5}">
                      <a16:colId xmlns:a16="http://schemas.microsoft.com/office/drawing/2014/main" val="2200925645"/>
                    </a:ext>
                  </a:extLst>
                </a:gridCol>
              </a:tblGrid>
              <a:tr h="3536128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4" action="ppaction://hlinksldjump"/>
                        </a:rPr>
                        <a:t>AC-4</a:t>
                      </a:r>
                      <a:r>
                        <a:rPr lang="it-IT" sz="2200" kern="100" dirty="0">
                          <a:effectLst/>
                        </a:rPr>
                        <a:t>: enforcement del flusso di informazioni</a:t>
                      </a:r>
                      <a:endParaRPr lang="it-IT" sz="2200" b="1" kern="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5" action="ppaction://hlinksldjump"/>
                        </a:rPr>
                        <a:t>AC-4(17)</a:t>
                      </a:r>
                      <a:r>
                        <a:rPr lang="it-IT" sz="2200" kern="100" dirty="0">
                          <a:effectLst/>
                        </a:rPr>
                        <a:t>: enforcement del flusso di informazioni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6" action="ppaction://hlinksldjump"/>
                        </a:rPr>
                        <a:t>SC-12</a:t>
                      </a:r>
                      <a:r>
                        <a:rPr lang="it-IT" sz="2200" kern="100" dirty="0">
                          <a:effectLst/>
                        </a:rPr>
                        <a:t>: creazione e gestione di chiavi crittografiche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7" action="ppaction://hlinksldjump"/>
                        </a:rPr>
                        <a:t>SC-13</a:t>
                      </a:r>
                      <a:r>
                        <a:rPr lang="it-IT" sz="2200" kern="100" dirty="0">
                          <a:effectLst/>
                        </a:rPr>
                        <a:t>: protezione crittografica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8" action="ppaction://hlinksldjump"/>
                        </a:rPr>
                        <a:t>SC-28</a:t>
                      </a:r>
                      <a:r>
                        <a:rPr lang="it-IT" sz="2200" kern="100" dirty="0">
                          <a:effectLst/>
                        </a:rPr>
                        <a:t>: protezione delle informazioni memorizzate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it-IT" sz="2200" b="1" kern="100" dirty="0">
                          <a:effectLst/>
                          <a:hlinkClick r:id="rId9" action="ppaction://hlinksldjump"/>
                        </a:rPr>
                        <a:t>AU-2</a:t>
                      </a:r>
                      <a:r>
                        <a:rPr lang="it-IT" sz="2200" kern="100" dirty="0">
                          <a:effectLst/>
                        </a:rPr>
                        <a:t>: event </a:t>
                      </a:r>
                      <a:r>
                        <a:rPr lang="it-IT" sz="2200" kern="100" dirty="0" err="1">
                          <a:effectLst/>
                        </a:rPr>
                        <a:t>logging</a:t>
                      </a:r>
                      <a:endParaRPr lang="it-IT" sz="2200" kern="1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GB" sz="2200" b="1" kern="100" dirty="0">
                          <a:effectLst/>
                          <a:hlinkClick r:id="rId10" action="ppaction://hlinksldjump"/>
                        </a:rPr>
                        <a:t>AU-3</a:t>
                      </a:r>
                      <a:r>
                        <a:rPr lang="en-GB" sz="2200" kern="100" dirty="0">
                          <a:effectLst/>
                        </a:rPr>
                        <a:t>: content of audit records</a:t>
                      </a:r>
                      <a:endParaRPr lang="it-IT" sz="2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342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124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Keytool</a:t>
            </a:r>
            <a:endParaRPr lang="it-IT" sz="28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2BADA6E-E13E-453A-6E24-50AB7BBD7402}"/>
              </a:ext>
            </a:extLst>
          </p:cNvPr>
          <p:cNvSpPr txBox="1"/>
          <p:nvPr/>
        </p:nvSpPr>
        <p:spPr>
          <a:xfrm>
            <a:off x="241300" y="1186240"/>
            <a:ext cx="1178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Per garantire una comunicazione sicura mediante HTTPS, si è generato un certificato</a:t>
            </a:r>
          </a:p>
          <a:p>
            <a:r>
              <a:rPr lang="it-IT" sz="2400" dirty="0"/>
              <a:t>self-</a:t>
            </a:r>
            <a:r>
              <a:rPr lang="it-IT" sz="2400" dirty="0" err="1"/>
              <a:t>signed</a:t>
            </a:r>
            <a:r>
              <a:rPr lang="it-IT" sz="2400" dirty="0"/>
              <a:t> tramite lo strumento di </a:t>
            </a:r>
            <a:r>
              <a:rPr lang="it-IT" sz="2400" b="1" i="1" dirty="0" err="1"/>
              <a:t>keytool</a:t>
            </a:r>
            <a:r>
              <a:rPr lang="it-IT" sz="2400" dirty="0"/>
              <a:t>. </a:t>
            </a:r>
          </a:p>
          <a:p>
            <a:r>
              <a:rPr lang="it-IT" sz="2400" dirty="0"/>
              <a:t>Questo strumento tramite riga di comando consente la creazione di certificati che conterranno la chiave pubblica che sarà usata dal protocollo TLS. </a:t>
            </a:r>
            <a:br>
              <a:rPr lang="it-IT" sz="2400" dirty="0"/>
            </a:br>
            <a:br>
              <a:rPr lang="it-IT" sz="2400" dirty="0"/>
            </a:br>
            <a:r>
              <a:rPr lang="it-IT" sz="2400" dirty="0"/>
              <a:t>Tali certificati vengono memorizzati in un file protetto da password denominato </a:t>
            </a:r>
            <a:r>
              <a:rPr lang="it-IT" sz="2400" b="1" i="1" dirty="0" err="1"/>
              <a:t>keystore.jks</a:t>
            </a:r>
            <a:r>
              <a:rPr lang="it-IT" sz="2400" dirty="0"/>
              <a:t>. 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F33ECC6F-5C0A-3C29-2B5A-A4AF962AD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377" y="3617541"/>
            <a:ext cx="9027245" cy="299915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1C4EE644-8CC6-59F0-FBB4-6A47A5FA0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9950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Integrazione SSL con Spring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3C3B688-7173-5DEB-C495-80774C7BC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21C67F7-DFB6-A64F-0ADD-85D64AA6D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670" y="1083595"/>
            <a:ext cx="8062659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23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Certificato per HTTPS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52E562C-A7C9-F3DD-73FB-42A235B26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77"/>
          <a:stretch/>
        </p:blipFill>
        <p:spPr>
          <a:xfrm>
            <a:off x="1626822" y="977049"/>
            <a:ext cx="9308469" cy="566505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39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Controlli implementati con TLS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285793-3E88-0961-D621-A344509DE074}"/>
              </a:ext>
            </a:extLst>
          </p:cNvPr>
          <p:cNvSpPr txBox="1"/>
          <p:nvPr/>
        </p:nvSpPr>
        <p:spPr>
          <a:xfrm>
            <a:off x="1379669" y="1747240"/>
            <a:ext cx="8001000" cy="3580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it-IT" sz="2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AC-4</a:t>
            </a:r>
            <a:r>
              <a:rPr lang="it-IT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enforcement del flusso di informazioni</a:t>
            </a:r>
          </a:p>
          <a:p>
            <a:pPr marL="342900" lvl="0" indent="-34290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it-IT" sz="2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AC-17</a:t>
            </a:r>
            <a:r>
              <a:rPr lang="it-IT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(2)</a:t>
            </a:r>
            <a:r>
              <a:rPr lang="it-IT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accesso remoto </a:t>
            </a:r>
          </a:p>
          <a:p>
            <a:pPr marL="342900" lvl="0" indent="-34290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it-IT" sz="2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 action="ppaction://hlinksldjump"/>
              </a:rPr>
              <a:t>IA-2</a:t>
            </a:r>
            <a:r>
              <a:rPr lang="it-IT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 action="ppaction://hlinksldjump"/>
              </a:rPr>
              <a:t>(8)</a:t>
            </a:r>
            <a:r>
              <a:rPr lang="it-IT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identificazione e autenticazione</a:t>
            </a:r>
          </a:p>
          <a:p>
            <a:pPr marL="342900" lvl="0" indent="-34290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it-IT" sz="2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 action="ppaction://hlinksldjump"/>
              </a:rPr>
              <a:t>SC-8 </a:t>
            </a:r>
            <a:r>
              <a:rPr lang="it-IT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 action="ppaction://hlinksldjump"/>
              </a:rPr>
              <a:t>(1)</a:t>
            </a:r>
            <a:r>
              <a:rPr lang="it-IT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protezione crittografica</a:t>
            </a:r>
          </a:p>
          <a:p>
            <a:pPr marL="342900" lvl="0" indent="-34290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it-IT" sz="2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 action="ppaction://hlinksldjump"/>
              </a:rPr>
              <a:t>SC-13</a:t>
            </a:r>
            <a:r>
              <a:rPr lang="it-IT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protezione crittografica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it-IT" sz="2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 action="ppaction://hlinksldjump"/>
              </a:rPr>
              <a:t>SC-17</a:t>
            </a:r>
            <a:r>
              <a:rPr lang="it-IT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certificati dell’infrastruttura a chiave pubblica</a:t>
            </a:r>
          </a:p>
          <a:p>
            <a:pPr marL="342900" lvl="0" indent="-342900"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it-IT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 action="ppaction://hlinksldjump"/>
              </a:rPr>
              <a:t>SC-23</a:t>
            </a:r>
            <a:r>
              <a:rPr lang="it-IT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autenticità della sessione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3856873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Reverse Proxy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1A1719-77BD-8C65-CA82-909A8185935C}"/>
              </a:ext>
            </a:extLst>
          </p:cNvPr>
          <p:cNvSpPr txBox="1"/>
          <p:nvPr/>
        </p:nvSpPr>
        <p:spPr>
          <a:xfrm>
            <a:off x="609990" y="1375246"/>
            <a:ext cx="600101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dirty="0">
                <a:effectLst/>
              </a:rPr>
              <a:t>Il </a:t>
            </a:r>
            <a:r>
              <a:rPr lang="it-IT" sz="2400" b="1" i="1" dirty="0"/>
              <a:t>R</a:t>
            </a:r>
            <a:r>
              <a:rPr lang="it-IT" sz="2400" b="1" i="1" dirty="0">
                <a:effectLst/>
              </a:rPr>
              <a:t>everse </a:t>
            </a:r>
            <a:r>
              <a:rPr lang="it-IT" sz="2400" b="1" i="1" dirty="0"/>
              <a:t>P</a:t>
            </a:r>
            <a:r>
              <a:rPr lang="it-IT" sz="2400" b="1" i="1" dirty="0">
                <a:effectLst/>
              </a:rPr>
              <a:t>roxy</a:t>
            </a:r>
            <a:r>
              <a:rPr lang="it-IT" sz="2400" b="0" i="0" dirty="0">
                <a:effectLst/>
              </a:rPr>
              <a:t> è un tipo di proxy che gestisce le richieste provenienti dai client e le instrada verso i server. </a:t>
            </a:r>
          </a:p>
          <a:p>
            <a:pPr algn="l"/>
            <a:r>
              <a:rPr lang="it-IT" sz="2400" dirty="0"/>
              <a:t>Il reverse proxy scelto è </a:t>
            </a:r>
            <a:r>
              <a:rPr lang="it-IT" sz="2400" b="1" i="1" dirty="0"/>
              <a:t>Apache Web Server</a:t>
            </a:r>
            <a:r>
              <a:rPr lang="it-IT" sz="2400" dirty="0"/>
              <a:t>. </a:t>
            </a:r>
          </a:p>
          <a:p>
            <a:pPr algn="l"/>
            <a:r>
              <a:rPr lang="it-IT" sz="2400" dirty="0"/>
              <a:t>Esso sarà l’unico componente esposto (opportunamente implementato in una DMZ).</a:t>
            </a:r>
            <a:endParaRPr lang="it-IT" sz="2400" b="0" i="0" dirty="0">
              <a:effectLst/>
            </a:endParaRPr>
          </a:p>
          <a:p>
            <a:pPr algn="l"/>
            <a:endParaRPr lang="it-IT" sz="2400" b="0" i="0" dirty="0">
              <a:effectLst/>
            </a:endParaRPr>
          </a:p>
          <a:p>
            <a:pPr algn="l"/>
            <a:endParaRPr lang="it-IT" sz="2400" b="0" i="0" dirty="0">
              <a:effectLst/>
            </a:endParaRPr>
          </a:p>
          <a:p>
            <a:pPr algn="l"/>
            <a:r>
              <a:rPr lang="it-IT" sz="2400" b="1" i="0" dirty="0">
                <a:effectLst/>
              </a:rPr>
              <a:t>HTTP to HTTPS</a:t>
            </a:r>
            <a:r>
              <a:rPr lang="it-IT" sz="2400" b="0" i="0" dirty="0">
                <a:effectLst/>
              </a:rPr>
              <a:t>: nonostante la connessione iniziale sia di tipo http, il reverse proxy implementa una connessione protetta con TLS tra il browser ed il web server utilizzando il certificato del web server.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FF9102A-7106-90B6-4E02-6B2FE49C5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645" y="2506423"/>
            <a:ext cx="4834465" cy="18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884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Reverse Proxy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1A1719-77BD-8C65-CA82-909A8185935C}"/>
              </a:ext>
            </a:extLst>
          </p:cNvPr>
          <p:cNvSpPr txBox="1"/>
          <p:nvPr/>
        </p:nvSpPr>
        <p:spPr>
          <a:xfrm>
            <a:off x="741911" y="1286139"/>
            <a:ext cx="110782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Aft>
                <a:spcPts val="0"/>
              </a:spcAft>
            </a:pPr>
            <a:r>
              <a:rPr lang="it-IT" sz="2400" b="1" i="1" dirty="0">
                <a:effectLst/>
              </a:rPr>
              <a:t>Rate </a:t>
            </a:r>
            <a:r>
              <a:rPr lang="it-IT" sz="2400" b="1" i="1" dirty="0" err="1">
                <a:effectLst/>
              </a:rPr>
              <a:t>limiting</a:t>
            </a:r>
            <a:r>
              <a:rPr lang="it-IT" sz="2400" b="0" i="0" dirty="0">
                <a:effectLst/>
              </a:rPr>
              <a:t>: il reverse proxy può implementare limitazioni sulle richieste per ogni client.</a:t>
            </a:r>
          </a:p>
          <a:p>
            <a:pPr marL="0" algn="l">
              <a:spcAft>
                <a:spcPts val="0"/>
              </a:spcAft>
            </a:pPr>
            <a:r>
              <a:rPr lang="it-IT" sz="2400" dirty="0"/>
              <a:t>E’ stato attivato il modulo </a:t>
            </a:r>
            <a:r>
              <a:rPr lang="it-IT" sz="2400" b="1" i="1" dirty="0" err="1"/>
              <a:t>ratelimit_module</a:t>
            </a:r>
            <a:r>
              <a:rPr lang="it-IT" sz="2400" b="1" i="1" dirty="0"/>
              <a:t> </a:t>
            </a:r>
            <a:r>
              <a:rPr lang="it-IT" sz="2400" dirty="0"/>
              <a:t>nel file di configurazione ed imposto un limite di cinque</a:t>
            </a:r>
            <a:r>
              <a:rPr lang="it-IT" sz="2400" b="0" i="0" dirty="0">
                <a:effectLst/>
              </a:rPr>
              <a:t> richieste per secondo per ogni indirizzo IP. </a:t>
            </a:r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542917-DC76-CFAA-0346-3D7B9E140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093" y="3429000"/>
            <a:ext cx="7733811" cy="765110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990BE4CB-58D1-27CF-073D-43216D3D3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093" y="4427535"/>
            <a:ext cx="7733811" cy="1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7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Controlli implementati con Reverse Proxy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E58510-6611-B320-A6E1-7476D601BC17}"/>
              </a:ext>
            </a:extLst>
          </p:cNvPr>
          <p:cNvSpPr txBox="1"/>
          <p:nvPr/>
        </p:nvSpPr>
        <p:spPr>
          <a:xfrm>
            <a:off x="1196788" y="1874962"/>
            <a:ext cx="6094206" cy="903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sz="2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SC-5</a:t>
            </a:r>
            <a:r>
              <a:rPr lang="en-GB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protezione</a:t>
            </a:r>
            <a:r>
              <a:rPr lang="en-GB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dal denial of service</a:t>
            </a:r>
            <a:endParaRPr lang="it-IT" sz="2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SC-7</a:t>
            </a:r>
            <a:r>
              <a:rPr lang="en-GB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boundary protection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286229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Threat</a:t>
            </a:r>
            <a:r>
              <a:rPr lang="it-IT" sz="2800" dirty="0"/>
              <a:t> Analysis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2BEF448-4A58-AD14-747F-604C00ECFE9F}"/>
              </a:ext>
            </a:extLst>
          </p:cNvPr>
          <p:cNvSpPr txBox="1"/>
          <p:nvPr/>
        </p:nvSpPr>
        <p:spPr>
          <a:xfrm>
            <a:off x="736600" y="1907556"/>
            <a:ext cx="107188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La </a:t>
            </a:r>
            <a:r>
              <a:rPr lang="it-IT" sz="2400" b="1" i="1" dirty="0" err="1"/>
              <a:t>threat</a:t>
            </a:r>
            <a:r>
              <a:rPr lang="it-IT" sz="2400" b="1" i="1" dirty="0"/>
              <a:t> </a:t>
            </a:r>
            <a:r>
              <a:rPr lang="it-IT" sz="2400" b="1" i="1" dirty="0" err="1"/>
              <a:t>analysis</a:t>
            </a:r>
            <a:r>
              <a:rPr lang="it-IT" sz="2400" b="1" i="1" dirty="0"/>
              <a:t> </a:t>
            </a:r>
            <a:r>
              <a:rPr lang="it-IT" sz="2400" dirty="0"/>
              <a:t>è un processo utilizzato per identificare, valutare e comprendere le minacce o i pericoli che possono influire sulla sicurezza di un sistema, di un'organizzazione o di un'attività specifica. </a:t>
            </a:r>
          </a:p>
          <a:p>
            <a:endParaRPr lang="it-IT" sz="2400" dirty="0"/>
          </a:p>
          <a:p>
            <a:endParaRPr lang="it-IT" sz="2400" dirty="0"/>
          </a:p>
          <a:p>
            <a:r>
              <a:rPr lang="it-IT" sz="2400" dirty="0"/>
              <a:t>L'obiettivo principale dell'analisi è individuare e valutare i rischi associati alle potenziali minacce al fine di adottare misure preventive o mitigative per proteggere gli asset desiderati.</a:t>
            </a:r>
          </a:p>
        </p:txBody>
      </p:sp>
    </p:spTree>
    <p:extLst>
      <p:ext uri="{BB962C8B-B14F-4D97-AF65-F5344CB8AC3E}">
        <p14:creationId xmlns:p14="http://schemas.microsoft.com/office/powerpoint/2010/main" val="1997899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Threat</a:t>
            </a:r>
            <a:r>
              <a:rPr lang="it-IT" sz="2800" dirty="0"/>
              <a:t> </a:t>
            </a:r>
            <a:r>
              <a:rPr lang="it-IT" sz="2800" dirty="0" err="1"/>
              <a:t>Modeling</a:t>
            </a:r>
            <a:endParaRPr lang="it-IT" sz="2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382CF8-9DA1-B5D3-D4B7-7A097124EAA2}"/>
              </a:ext>
            </a:extLst>
          </p:cNvPr>
          <p:cNvSpPr txBox="1"/>
          <p:nvPr/>
        </p:nvSpPr>
        <p:spPr>
          <a:xfrm>
            <a:off x="609600" y="3080334"/>
            <a:ext cx="9525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Il tool scelto classifica le minacce in 6 diverse categorie, dette </a:t>
            </a:r>
            <a:r>
              <a:rPr lang="it-IT" sz="2400" b="1" i="1" u="none" strike="noStrike" baseline="0" dirty="0"/>
              <a:t>STRIDE</a:t>
            </a:r>
            <a:r>
              <a:rPr lang="it-IT" sz="2400" b="0" i="0" u="none" strike="noStrike" baseline="0" dirty="0"/>
              <a:t>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it-IT" sz="2400" b="1" i="0" u="none" strike="noStrike" baseline="0" dirty="0"/>
              <a:t>S</a:t>
            </a:r>
            <a:r>
              <a:rPr lang="it-IT" sz="2400" b="0" i="0" u="none" strike="noStrike" baseline="0" dirty="0"/>
              <a:t>poofing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it-IT" sz="2400" b="1" i="0" u="none" strike="noStrike" baseline="0" dirty="0"/>
              <a:t>T</a:t>
            </a:r>
            <a:r>
              <a:rPr lang="it-IT" sz="2400" b="0" i="0" u="none" strike="noStrike" baseline="0" dirty="0"/>
              <a:t>ampering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it-IT" sz="2400" b="1" i="0" u="none" strike="noStrike" baseline="0" dirty="0" err="1"/>
              <a:t>R</a:t>
            </a:r>
            <a:r>
              <a:rPr lang="it-IT" sz="2400" b="0" i="0" u="none" strike="noStrike" baseline="0" dirty="0" err="1"/>
              <a:t>epudiation</a:t>
            </a:r>
            <a:endParaRPr lang="it-IT" sz="2400" b="0" i="0" u="none" strike="noStrike" baseline="0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it-IT" sz="2400" b="1" i="0" u="none" strike="noStrike" baseline="0" dirty="0"/>
              <a:t>I</a:t>
            </a:r>
            <a:r>
              <a:rPr lang="it-IT" sz="2400" b="0" i="0" u="none" strike="noStrike" baseline="0" dirty="0"/>
              <a:t>nformation </a:t>
            </a:r>
            <a:r>
              <a:rPr lang="it-IT" sz="2400" b="0" i="0" u="none" strike="noStrike" baseline="0" dirty="0" err="1"/>
              <a:t>disclosure</a:t>
            </a:r>
            <a:endParaRPr lang="it-IT" sz="2400" b="0" i="0" u="none" strike="noStrike" baseline="0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it-IT" sz="2400" b="1" i="0" u="none" strike="noStrike" baseline="0" dirty="0" err="1"/>
              <a:t>D</a:t>
            </a:r>
            <a:r>
              <a:rPr lang="it-IT" sz="2400" b="0" i="0" u="none" strike="noStrike" baseline="0" dirty="0" err="1"/>
              <a:t>enial</a:t>
            </a:r>
            <a:r>
              <a:rPr lang="it-IT" sz="2400" b="0" i="0" u="none" strike="noStrike" baseline="0" dirty="0"/>
              <a:t> of service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it-IT" sz="2400" b="1" i="0" u="none" strike="noStrike" baseline="0" dirty="0" err="1"/>
              <a:t>E</a:t>
            </a:r>
            <a:r>
              <a:rPr lang="it-IT" sz="2400" b="0" i="0" u="none" strike="noStrike" baseline="0" dirty="0" err="1"/>
              <a:t>levation</a:t>
            </a:r>
            <a:r>
              <a:rPr lang="it-IT" sz="2400" b="0" i="0" u="none" strike="noStrike" baseline="0" dirty="0"/>
              <a:t> of </a:t>
            </a:r>
            <a:r>
              <a:rPr lang="it-IT" sz="2400" b="0" i="0" u="none" strike="noStrike" baseline="0" dirty="0" err="1"/>
              <a:t>Privilege</a:t>
            </a:r>
            <a:endParaRPr lang="it-IT" sz="24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42FF67-02DD-59A1-C19E-F3F6700C7921}"/>
              </a:ext>
            </a:extLst>
          </p:cNvPr>
          <p:cNvSpPr txBox="1"/>
          <p:nvPr/>
        </p:nvSpPr>
        <p:spPr>
          <a:xfrm>
            <a:off x="609600" y="1238510"/>
            <a:ext cx="10871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Si </a:t>
            </a:r>
            <a:r>
              <a:rPr lang="it-IT" sz="2400" dirty="0"/>
              <a:t>è</a:t>
            </a:r>
            <a:r>
              <a:rPr lang="it-IT" sz="2400" b="0" i="0" u="none" strike="noStrike" baseline="0" dirty="0"/>
              <a:t> utilizzato il tool </a:t>
            </a:r>
            <a:r>
              <a:rPr lang="it-IT" sz="2400" b="1" i="1" u="none" strike="noStrike" baseline="0" dirty="0"/>
              <a:t>Microsoft </a:t>
            </a:r>
            <a:r>
              <a:rPr lang="it-IT" sz="2400" b="1" i="1" u="none" strike="noStrike" baseline="0" dirty="0" err="1"/>
              <a:t>Threat</a:t>
            </a:r>
            <a:r>
              <a:rPr lang="it-IT" sz="2400" b="1" i="1" u="none" strike="noStrike" baseline="0" dirty="0"/>
              <a:t> </a:t>
            </a:r>
            <a:r>
              <a:rPr lang="it-IT" sz="2400" b="1" i="1" u="none" strike="noStrike" baseline="0" dirty="0" err="1"/>
              <a:t>Modeling</a:t>
            </a:r>
            <a:r>
              <a:rPr lang="it-IT" sz="2400" b="1" i="1" u="none" strike="noStrike" baseline="0" dirty="0"/>
              <a:t> Tool 2022 </a:t>
            </a:r>
            <a:r>
              <a:rPr lang="it-IT" sz="2400" b="0" i="0" u="none" strike="noStrike" baseline="0" dirty="0"/>
              <a:t>per modellare il nostro</a:t>
            </a:r>
          </a:p>
          <a:p>
            <a:pPr algn="l"/>
            <a:r>
              <a:rPr lang="it-IT" sz="2400" b="0" i="0" u="none" strike="noStrike" baseline="0" dirty="0"/>
              <a:t>sistema, identificare le possibili minacce e individuare le contromisure necessarie per</a:t>
            </a:r>
          </a:p>
          <a:p>
            <a:pPr algn="l"/>
            <a:r>
              <a:rPr lang="it-IT" sz="2400" b="0" i="0" u="none" strike="noStrike" baseline="0" dirty="0"/>
              <a:t>mitigare i rischi associati.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805210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211494" y="108709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Requisiti di sicurezza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5F9A32-5E18-2D26-F61A-C19FBDCAD59F}"/>
              </a:ext>
            </a:extLst>
          </p:cNvPr>
          <p:cNvSpPr txBox="1"/>
          <p:nvPr/>
        </p:nvSpPr>
        <p:spPr>
          <a:xfrm>
            <a:off x="863600" y="1189529"/>
            <a:ext cx="10464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b="1" i="0" u="none" strike="noStrike" baseline="0" dirty="0" err="1"/>
              <a:t>Confidentiality</a:t>
            </a:r>
            <a:r>
              <a:rPr lang="it-IT" sz="2400" b="0" i="0" u="none" strike="noStrike" baseline="0" dirty="0"/>
              <a:t>: non deve esserci </a:t>
            </a:r>
            <a:r>
              <a:rPr lang="it-IT" sz="2400" b="0" i="0" u="none" strike="noStrike" baseline="0" dirty="0" err="1"/>
              <a:t>disclosure</a:t>
            </a:r>
            <a:r>
              <a:rPr lang="it-IT" sz="2400" b="0" i="0" u="none" strike="noStrike" baseline="0" dirty="0"/>
              <a:t> di informazioni a persone, enti o processi non autorizzati;</a:t>
            </a:r>
          </a:p>
          <a:p>
            <a:pPr algn="l"/>
            <a:endParaRPr lang="it-IT" sz="2400" b="0" i="0" u="none" strike="noStrike" baseline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b="1" i="0" u="none" strike="noStrike" baseline="0" dirty="0" err="1"/>
              <a:t>Integrity</a:t>
            </a:r>
            <a:r>
              <a:rPr lang="it-IT" sz="2400" b="0" i="0" u="none" strike="noStrike" baseline="0" dirty="0"/>
              <a:t>: i dati e il sistema non devono essere modificati o distrutti così da non compromettere l’intero funzionamento del sistema stesso;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2400" b="0" i="0" u="none" strike="noStrike" baseline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b="1" i="0" u="none" strike="noStrike" baseline="0" dirty="0" err="1"/>
              <a:t>Availability</a:t>
            </a:r>
            <a:r>
              <a:rPr lang="it-IT" sz="2400" b="0" i="0" u="none" strike="noStrike" baseline="0" dirty="0"/>
              <a:t>: le risorse devono essere disponibili ogni qual volta un utente autorizzato le richieda;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2400" b="0" i="0" u="none" strike="noStrike" baseline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b="1" i="0" u="none" strike="noStrike" baseline="0" dirty="0" err="1"/>
              <a:t>Authenticity</a:t>
            </a:r>
            <a:r>
              <a:rPr lang="it-IT" sz="2400" b="0" i="0" u="none" strike="noStrike" baseline="0" dirty="0"/>
              <a:t>: gli utenti devono dimostrare di essere davvero chi hanno affermato di essere in fase di identificazione;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2400" b="0" i="0" u="none" strike="noStrike" baseline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b="1" i="0" u="none" strike="noStrike" baseline="0" dirty="0" err="1"/>
              <a:t>Authorization</a:t>
            </a:r>
            <a:r>
              <a:rPr lang="it-IT" sz="2400" b="0" i="0" u="none" strike="noStrike" baseline="0" dirty="0"/>
              <a:t>: gli utenti devono avere dei permessi specifici in base al loro ruolo nel sistema.</a:t>
            </a:r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BC0B7E-F893-9AC7-DF26-EABE0EAEC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6782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Threat</a:t>
            </a:r>
            <a:r>
              <a:rPr lang="it-IT" sz="2800" dirty="0"/>
              <a:t> </a:t>
            </a:r>
            <a:r>
              <a:rPr lang="it-IT" sz="2800" dirty="0" err="1"/>
              <a:t>Modeling</a:t>
            </a:r>
            <a:endParaRPr lang="it-IT" sz="2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4DFD478-901B-CF8F-F0C6-A2DB1DED5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907531"/>
              </p:ext>
            </p:extLst>
          </p:nvPr>
        </p:nvGraphicFramePr>
        <p:xfrm>
          <a:off x="941691" y="1955078"/>
          <a:ext cx="10308618" cy="373246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52949">
                  <a:extLst>
                    <a:ext uri="{9D8B030D-6E8A-4147-A177-3AD203B41FA5}">
                      <a16:colId xmlns:a16="http://schemas.microsoft.com/office/drawing/2014/main" val="3668249218"/>
                    </a:ext>
                  </a:extLst>
                </a:gridCol>
                <a:gridCol w="2470825">
                  <a:extLst>
                    <a:ext uri="{9D8B030D-6E8A-4147-A177-3AD203B41FA5}">
                      <a16:colId xmlns:a16="http://schemas.microsoft.com/office/drawing/2014/main" val="929825708"/>
                    </a:ext>
                  </a:extLst>
                </a:gridCol>
                <a:gridCol w="5184844">
                  <a:extLst>
                    <a:ext uri="{9D8B030D-6E8A-4147-A177-3AD203B41FA5}">
                      <a16:colId xmlns:a16="http://schemas.microsoft.com/office/drawing/2014/main" val="1453522876"/>
                    </a:ext>
                  </a:extLst>
                </a:gridCol>
              </a:tblGrid>
              <a:tr h="453057">
                <a:tc>
                  <a:txBody>
                    <a:bodyPr/>
                    <a:lstStyle/>
                    <a:p>
                      <a:r>
                        <a:rPr lang="it-IT" dirty="0" err="1"/>
                        <a:t>Threat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Proprietà violata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Definizione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295375"/>
                  </a:ext>
                </a:extLst>
              </a:tr>
              <a:tr h="453057">
                <a:tc>
                  <a:txBody>
                    <a:bodyPr/>
                    <a:lstStyle/>
                    <a:p>
                      <a:r>
                        <a:rPr lang="it-IT" sz="1800" b="1" i="0" u="none" strike="noStrike" baseline="0" dirty="0"/>
                        <a:t>S</a:t>
                      </a:r>
                      <a:r>
                        <a:rPr lang="it-IT" sz="1800" b="0" i="0" u="none" strike="noStrike" baseline="0" dirty="0"/>
                        <a:t>poofing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Autenticità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Fingere di essere qualcosa/qualcun altro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737942"/>
                  </a:ext>
                </a:extLst>
              </a:tr>
              <a:tr h="453057">
                <a:tc>
                  <a:txBody>
                    <a:bodyPr/>
                    <a:lstStyle/>
                    <a:p>
                      <a:r>
                        <a:rPr lang="it-IT" sz="1800" b="1" i="0" u="none" strike="noStrike" baseline="0" dirty="0"/>
                        <a:t>T</a:t>
                      </a:r>
                      <a:r>
                        <a:rPr lang="it-IT" sz="1800" b="0" i="0" u="none" strike="noStrike" baseline="0" dirty="0"/>
                        <a:t>ampering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Integrità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Modificare un dato memorizzato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022789"/>
                  </a:ext>
                </a:extLst>
              </a:tr>
              <a:tr h="453057">
                <a:tc>
                  <a:txBody>
                    <a:bodyPr/>
                    <a:lstStyle/>
                    <a:p>
                      <a:r>
                        <a:rPr lang="it-IT" sz="1800" b="1" i="0" u="none" strike="noStrike" baseline="0" dirty="0" err="1"/>
                        <a:t>R</a:t>
                      </a:r>
                      <a:r>
                        <a:rPr lang="it-IT" sz="1800" b="0" i="0" u="none" strike="noStrike" baseline="0" dirty="0" err="1"/>
                        <a:t>epudiation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Non ripudio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Possibilità di affermare di non aver fatto una determinata azione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697914"/>
                  </a:ext>
                </a:extLst>
              </a:tr>
              <a:tr h="4530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i="0" u="none" strike="noStrike" baseline="0" dirty="0"/>
                        <a:t>I</a:t>
                      </a:r>
                      <a:r>
                        <a:rPr lang="it-IT" sz="1800" b="0" i="0" u="none" strike="noStrike" baseline="0" dirty="0"/>
                        <a:t>nformation </a:t>
                      </a:r>
                      <a:r>
                        <a:rPr lang="it-IT" sz="1800" b="0" i="0" u="none" strike="noStrike" baseline="0" dirty="0" err="1"/>
                        <a:t>disclosure</a:t>
                      </a:r>
                      <a:endParaRPr lang="it-IT" sz="1800" b="0" i="0" u="none" strike="noStrike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Confidenzialità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Accesso ad informazioni da parte di utenti non autorizzati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207331"/>
                  </a:ext>
                </a:extLst>
              </a:tr>
              <a:tr h="4530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i="0" u="none" strike="noStrike" baseline="0" dirty="0" err="1"/>
                        <a:t>D</a:t>
                      </a:r>
                      <a:r>
                        <a:rPr lang="it-IT" sz="1800" b="0" i="0" u="none" strike="noStrike" baseline="0" dirty="0" err="1"/>
                        <a:t>enial</a:t>
                      </a:r>
                      <a:r>
                        <a:rPr lang="it-IT" sz="1800" b="0" i="0" u="none" strike="noStrike" baseline="0" dirty="0"/>
                        <a:t> of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Disponibilità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Impedire l’erogazione totale/parziale di un servizio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836058"/>
                  </a:ext>
                </a:extLst>
              </a:tr>
              <a:tr h="4530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i="0" u="none" strike="noStrike" baseline="0" dirty="0" err="1"/>
                        <a:t>E</a:t>
                      </a:r>
                      <a:r>
                        <a:rPr lang="it-IT" sz="1800" b="0" i="0" u="none" strike="noStrike" baseline="0" dirty="0" err="1"/>
                        <a:t>levation</a:t>
                      </a:r>
                      <a:r>
                        <a:rPr lang="it-IT" sz="1800" b="0" i="0" u="none" strike="noStrike" baseline="0" dirty="0"/>
                        <a:t> of </a:t>
                      </a:r>
                      <a:r>
                        <a:rPr lang="it-IT" sz="1800" b="0" i="0" u="none" strike="noStrike" baseline="0" dirty="0" err="1"/>
                        <a:t>Privilege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Autorizzazione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Eseguire un’azione che richiede permessi di cui non si dispone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989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912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Threat</a:t>
            </a:r>
            <a:r>
              <a:rPr lang="it-IT" sz="2800" dirty="0"/>
              <a:t> Model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3BE1E6E-729D-05D0-ED0B-820028908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32" y="1066276"/>
            <a:ext cx="9957036" cy="544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60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Analisi delle minacce rilevate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A98787E-B6A2-516A-BFBC-6C6337B174BD}"/>
              </a:ext>
            </a:extLst>
          </p:cNvPr>
          <p:cNvSpPr txBox="1"/>
          <p:nvPr/>
        </p:nvSpPr>
        <p:spPr>
          <a:xfrm>
            <a:off x="655994" y="1870226"/>
            <a:ext cx="108948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Tramite il tool, si genera un report relativo alle minacce che potrebbero caratterizzare il nostro sistema. </a:t>
            </a:r>
          </a:p>
          <a:p>
            <a:pPr algn="l"/>
            <a:endParaRPr lang="it-IT" sz="2400" dirty="0"/>
          </a:p>
          <a:p>
            <a:pPr algn="l"/>
            <a:endParaRPr lang="it-IT" sz="2400" dirty="0"/>
          </a:p>
          <a:p>
            <a:pPr algn="l"/>
            <a:r>
              <a:rPr lang="it-IT" sz="2400" b="0" i="0" u="none" strike="noStrike" baseline="0" dirty="0"/>
              <a:t>Chiaramente, queste sono state selezionate in termini di applicabilit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alla nostra applicazione e sulla base di queste si sono condotti opportuni controlli di sicurezza</a:t>
            </a:r>
          </a:p>
          <a:p>
            <a:pPr algn="l"/>
            <a:r>
              <a:rPr lang="it-IT" sz="2400" b="0" i="0" u="none" strike="noStrike" baseline="0" dirty="0"/>
              <a:t>seguendo le famiglie di controlli elencate nel </a:t>
            </a:r>
            <a:r>
              <a:rPr lang="it-IT" sz="2400" b="1" i="1" u="none" strike="noStrike" baseline="0" dirty="0"/>
              <a:t>NIST 800-53r5</a:t>
            </a:r>
            <a:r>
              <a:rPr lang="it-IT" sz="2400" b="0" i="0" u="none" strike="noStrike" baseline="0" dirty="0"/>
              <a:t>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654516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Threat</a:t>
            </a:r>
            <a:r>
              <a:rPr lang="it-IT" sz="2800" dirty="0"/>
              <a:t> </a:t>
            </a:r>
            <a:r>
              <a:rPr lang="it-IT" sz="2800" dirty="0" err="1"/>
              <a:t>Modeling</a:t>
            </a:r>
            <a:r>
              <a:rPr lang="it-IT" sz="2800" dirty="0"/>
              <a:t> Report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B55F4-076E-2B10-F9C9-931C0516E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7" y="3177525"/>
            <a:ext cx="11663266" cy="9227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531604-D08F-D513-93BA-22F5B472A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7" y="1687100"/>
            <a:ext cx="11663266" cy="7986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611756-DCBB-9848-AEF8-58144F645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8" y="4795467"/>
            <a:ext cx="11568405" cy="75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74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Threat</a:t>
            </a:r>
            <a:r>
              <a:rPr lang="it-IT" sz="2800" dirty="0"/>
              <a:t> </a:t>
            </a:r>
            <a:r>
              <a:rPr lang="it-IT" sz="2800" dirty="0" err="1"/>
              <a:t>Modeling</a:t>
            </a:r>
            <a:r>
              <a:rPr lang="it-IT" sz="2800" dirty="0"/>
              <a:t> Report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pic>
        <p:nvPicPr>
          <p:cNvPr id="11" name="Picture 10" descr="A close-up of a text&#10;&#10;Description automatically generated">
            <a:extLst>
              <a:ext uri="{FF2B5EF4-FFF2-40B4-BE49-F238E27FC236}">
                <a16:creationId xmlns:a16="http://schemas.microsoft.com/office/drawing/2014/main" id="{A4961123-C1FE-4D19-97EA-426583FDA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3" y="4412610"/>
            <a:ext cx="11059887" cy="1661030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11DC1AD-98A3-FC38-7270-C692A4C70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200" y="2863840"/>
            <a:ext cx="7999599" cy="1033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22F09-0CB5-C88C-DB32-6F51A3821F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32" y="1409893"/>
            <a:ext cx="10303736" cy="9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79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5994AB-F83F-FC22-B90D-25F542412FE5}"/>
              </a:ext>
            </a:extLst>
          </p:cNvPr>
          <p:cNvSpPr txBox="1"/>
          <p:nvPr/>
        </p:nvSpPr>
        <p:spPr>
          <a:xfrm>
            <a:off x="5832787" y="2782668"/>
            <a:ext cx="409858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NIST Risk Management Framework</a:t>
            </a:r>
            <a:br>
              <a:rPr lang="it-IT" b="1" dirty="0"/>
            </a:br>
            <a:r>
              <a:rPr lang="it-IT" b="1" dirty="0"/>
              <a:t>SP 800-53 Rev. 5.1</a:t>
            </a:r>
            <a:br>
              <a:rPr lang="it-IT" dirty="0"/>
            </a:br>
            <a:br>
              <a:rPr lang="it-IT" dirty="0"/>
            </a:br>
            <a:r>
              <a:rPr lang="it-IT" sz="2400" b="1" dirty="0">
                <a:solidFill>
                  <a:srgbClr val="C00000"/>
                </a:solidFill>
                <a:cs typeface="Times New Roman" panose="02020603050405020304" pitchFamily="18" charset="0"/>
              </a:rPr>
              <a:t>Access Control </a:t>
            </a:r>
          </a:p>
          <a:p>
            <a:pPr algn="ctr"/>
            <a:r>
              <a:rPr lang="it-IT" sz="2400" b="1" dirty="0">
                <a:solidFill>
                  <a:srgbClr val="C00000"/>
                </a:solidFill>
                <a:cs typeface="Times New Roman" panose="02020603050405020304" pitchFamily="18" charset="0"/>
              </a:rPr>
              <a:t>Control Family</a:t>
            </a:r>
            <a:r>
              <a:rPr lang="it-IT" sz="2400" b="1" dirty="0">
                <a:cs typeface="Times New Roman" panose="02020603050405020304" pitchFamily="18" charset="0"/>
              </a:rPr>
              <a:t> </a:t>
            </a:r>
            <a:endParaRPr lang="it-IT" b="1" dirty="0">
              <a:cs typeface="Times New Roman" panose="02020603050405020304" pitchFamily="18" charset="0"/>
            </a:endParaRPr>
          </a:p>
        </p:txBody>
      </p:sp>
      <p:pic>
        <p:nvPicPr>
          <p:cNvPr id="8" name="Picture 2" descr="NIST and the NIS Directive / Regulations - IP Performance">
            <a:extLst>
              <a:ext uri="{FF2B5EF4-FFF2-40B4-BE49-F238E27FC236}">
                <a16:creationId xmlns:a16="http://schemas.microsoft.com/office/drawing/2014/main" id="{5D5F98C1-FCDB-1098-E2A3-04A0A2641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5" t="26272" r="23360" b="27486"/>
          <a:stretch/>
        </p:blipFill>
        <p:spPr bwMode="auto">
          <a:xfrm>
            <a:off x="2695525" y="2905689"/>
            <a:ext cx="2915587" cy="10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BD0FC31C-BF27-016A-6064-B3557A052D7B}"/>
              </a:ext>
            </a:extLst>
          </p:cNvPr>
          <p:cNvCxnSpPr>
            <a:cxnSpLocks/>
          </p:cNvCxnSpPr>
          <p:nvPr/>
        </p:nvCxnSpPr>
        <p:spPr>
          <a:xfrm>
            <a:off x="5735270" y="2428240"/>
            <a:ext cx="0" cy="20015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869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20945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70C0"/>
                </a:solidFill>
              </a:rPr>
              <a:t>[AC] ACCESS CONTROL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7B0CB3-B4E9-7BAB-2ED3-380947A35833}"/>
              </a:ext>
            </a:extLst>
          </p:cNvPr>
          <p:cNvSpPr txBox="1"/>
          <p:nvPr/>
        </p:nvSpPr>
        <p:spPr>
          <a:xfrm>
            <a:off x="719306" y="2005370"/>
            <a:ext cx="10934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La famiglia di controllo degli accessi (AC) si pone come obiettivo quello di mitigare le</a:t>
            </a:r>
          </a:p>
          <a:p>
            <a:pPr algn="l"/>
            <a:r>
              <a:rPr lang="it-IT" sz="2400" b="0" i="0" u="none" strike="noStrike" baseline="0" dirty="0"/>
              <a:t>minacce di </a:t>
            </a:r>
            <a:r>
              <a:rPr lang="it-IT" sz="2400" b="1" i="1" u="none" strike="noStrike" baseline="0" dirty="0"/>
              <a:t>Information Disclosure, Spoofing e </a:t>
            </a:r>
            <a:r>
              <a:rPr lang="it-IT" sz="2400" b="1" i="1" u="none" strike="noStrike" baseline="0" dirty="0" err="1"/>
              <a:t>Elevation</a:t>
            </a:r>
            <a:r>
              <a:rPr lang="it-IT" sz="2400" b="1" i="1" u="none" strike="noStrike" baseline="0" dirty="0"/>
              <a:t> of </a:t>
            </a:r>
            <a:r>
              <a:rPr lang="it-IT" sz="2400" b="1" i="1" u="none" strike="noStrike" baseline="0" dirty="0" err="1"/>
              <a:t>privilege</a:t>
            </a:r>
            <a:r>
              <a:rPr lang="it-IT" sz="2400" b="0" i="0" u="none" strike="noStrike" baseline="0" dirty="0"/>
              <a:t>.</a:t>
            </a:r>
            <a:endParaRPr lang="it-IT" sz="24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BEE4DC-F081-6193-7D7A-43AB817C31CF}"/>
              </a:ext>
            </a:extLst>
          </p:cNvPr>
          <p:cNvSpPr txBox="1"/>
          <p:nvPr/>
        </p:nvSpPr>
        <p:spPr>
          <a:xfrm>
            <a:off x="734332" y="3606135"/>
            <a:ext cx="11093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1" i="0" u="none" strike="noStrike" baseline="0" dirty="0">
                <a:solidFill>
                  <a:srgbClr val="0070C0"/>
                </a:solidFill>
              </a:rPr>
              <a:t>[AC-1] POLICY E PROCEDURE: </a:t>
            </a:r>
            <a:r>
              <a:rPr lang="it-IT" sz="2400" b="0" i="1" u="none" strike="noStrike" baseline="0" dirty="0"/>
              <a:t>Tutte le policy e le procedure di controllo degli accessi devono essere documentate e ben designate.</a:t>
            </a:r>
            <a:endParaRPr lang="it-IT" sz="2400" i="1" dirty="0"/>
          </a:p>
        </p:txBody>
      </p:sp>
    </p:spTree>
    <p:extLst>
      <p:ext uri="{BB962C8B-B14F-4D97-AF65-F5344CB8AC3E}">
        <p14:creationId xmlns:p14="http://schemas.microsoft.com/office/powerpoint/2010/main" val="2889936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9671309-22C5-CA89-3B7C-70A1FB396668}"/>
              </a:ext>
            </a:extLst>
          </p:cNvPr>
          <p:cNvSpPr txBox="1"/>
          <p:nvPr/>
        </p:nvSpPr>
        <p:spPr>
          <a:xfrm>
            <a:off x="370114" y="1057114"/>
            <a:ext cx="1135859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400" b="0" i="1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Definire i tipi di account permessi (individuali, condivisi, di sistema, anonimi, …);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400" b="0" i="1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Assegnare un account manager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400" b="0" i="1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Richiedere prerequisiti per determinati ruoli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400" b="0" i="1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Specificare gli utenti autorizzati del sistema con relativi ruoli e privilegi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400" b="0" i="1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Avere la possibilit</a:t>
            </a:r>
            <a:r>
              <a:rPr lang="it-IT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à</a:t>
            </a:r>
            <a:r>
              <a:rPr lang="it-IT" sz="2400" b="0" i="1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creare, attivare, modificare e rimuovere account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400" b="0" i="1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Monitorare l’utilizzo degli account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400" b="0" i="1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Autorizzare l’accesso al sistema su un accesso valido</a:t>
            </a:r>
          </a:p>
          <a:p>
            <a:br>
              <a:rPr lang="it-IT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 </a:t>
            </a:r>
            <a:r>
              <a:rPr lang="it-IT" sz="2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Keycloak</a:t>
            </a:r>
            <a:r>
              <a:rPr lang="it-IT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sono stati definiti </a:t>
            </a:r>
            <a:r>
              <a:rPr lang="it-IT" sz="2400" b="1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due tipologie di account</a:t>
            </a:r>
            <a:r>
              <a:rPr lang="it-IT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utente e dipendente del cinema, identificati dai rispettivi omonimi </a:t>
            </a:r>
            <a:r>
              <a:rPr lang="it-IT" sz="2400" b="1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ruoli con i relativi permessi</a:t>
            </a:r>
            <a:r>
              <a:rPr lang="it-IT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it-IT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L’accesso al sistema </a:t>
            </a:r>
            <a:r>
              <a:rPr lang="it-IT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è</a:t>
            </a:r>
            <a:r>
              <a:rPr lang="it-IT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regolato tramite </a:t>
            </a:r>
            <a:r>
              <a:rPr lang="it-IT" sz="2400" b="1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login con annessa verifica del ruolo</a:t>
            </a:r>
            <a:r>
              <a:rPr lang="it-IT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it-IT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Ogni </a:t>
            </a:r>
            <a:r>
              <a:rPr lang="it-IT" sz="2400" b="1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account</a:t>
            </a:r>
            <a:r>
              <a:rPr lang="it-IT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è </a:t>
            </a:r>
            <a:r>
              <a:rPr lang="it-IT" sz="2400" b="1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individuale</a:t>
            </a:r>
            <a:r>
              <a:rPr lang="it-IT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identificato dall’username.</a:t>
            </a:r>
            <a:endParaRPr lang="it-IT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</a:t>
            </a:r>
            <a:r>
              <a:rPr lang="it-IT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prerequisito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dell’account «dipendente» è che debba essere stato registrato da un account amministratore, in quanto dipendente del cinema. Invece, un «utente» può registrarsi e attivare il proprio account in qualunque momento. </a:t>
            </a:r>
          </a:p>
          <a:p>
            <a:pPr algn="l"/>
            <a:br>
              <a:rPr lang="it-IT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it-IT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1EAA001-118C-073A-F6F1-02D765A25D2B}"/>
              </a:ext>
            </a:extLst>
          </p:cNvPr>
          <p:cNvSpPr txBox="1"/>
          <p:nvPr/>
        </p:nvSpPr>
        <p:spPr>
          <a:xfrm>
            <a:off x="370114" y="151722"/>
            <a:ext cx="614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i="0" u="none" strike="noStrike" baseline="0" dirty="0">
                <a:solidFill>
                  <a:srgbClr val="0070C0"/>
                </a:solidFill>
              </a:rPr>
              <a:t>[AC-2] GESTIONE ACCOUNT</a:t>
            </a:r>
            <a:endParaRPr lang="it-IT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183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1EAA001-118C-073A-F6F1-02D765A25D2B}"/>
              </a:ext>
            </a:extLst>
          </p:cNvPr>
          <p:cNvSpPr txBox="1"/>
          <p:nvPr/>
        </p:nvSpPr>
        <p:spPr>
          <a:xfrm>
            <a:off x="370114" y="151722"/>
            <a:ext cx="614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i="0" u="none" strike="noStrike" baseline="0" dirty="0">
                <a:solidFill>
                  <a:srgbClr val="0070C0"/>
                </a:solidFill>
              </a:rPr>
              <a:t>[AC-2] GESTIONE ACCOUNT</a:t>
            </a:r>
            <a:endParaRPr lang="it-IT" sz="2800" dirty="0">
              <a:solidFill>
                <a:srgbClr val="0070C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7FF783E-BB49-C157-EEF8-C4522092EBFB}"/>
              </a:ext>
            </a:extLst>
          </p:cNvPr>
          <p:cNvSpPr txBox="1"/>
          <p:nvPr/>
        </p:nvSpPr>
        <p:spPr>
          <a:xfrm>
            <a:off x="493099" y="942893"/>
            <a:ext cx="112058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1" i="0" u="none" strike="noStrike" baseline="0" dirty="0">
                <a:solidFill>
                  <a:schemeClr val="accent4"/>
                </a:solidFill>
              </a:rPr>
              <a:t>[AC-2(1)] AUTOMATED SYSTEM ACCOUNT MANAGEMENT:</a:t>
            </a:r>
            <a:r>
              <a:rPr lang="it-IT" sz="2400" b="0" i="0" u="none" strike="noStrike" baseline="0" dirty="0">
                <a:solidFill>
                  <a:schemeClr val="accent4"/>
                </a:solidFill>
              </a:rPr>
              <a:t> </a:t>
            </a:r>
            <a:r>
              <a:rPr lang="it-IT" sz="2400" b="0" i="0" u="none" strike="noStrike" baseline="0" dirty="0"/>
              <a:t>Il management degli account </a:t>
            </a:r>
            <a:r>
              <a:rPr lang="it-IT" sz="2400" dirty="0"/>
              <a:t>è</a:t>
            </a:r>
            <a:r>
              <a:rPr lang="it-IT" sz="2400" b="0" i="0" u="none" strike="noStrike" baseline="0" dirty="0"/>
              <a:t> gestito in modo </a:t>
            </a:r>
            <a:r>
              <a:rPr lang="it-IT" sz="2400" b="1" i="1" u="none" strike="noStrike" baseline="0" dirty="0"/>
              <a:t>automatizzato</a:t>
            </a:r>
            <a:r>
              <a:rPr lang="it-IT" sz="2400" b="0" i="0" u="none" strike="noStrike" baseline="0" dirty="0"/>
              <a:t> tramite </a:t>
            </a:r>
            <a:r>
              <a:rPr lang="it-IT" sz="2400" b="0" i="0" u="none" strike="noStrike" baseline="0" dirty="0" err="1"/>
              <a:t>Keycloak</a:t>
            </a:r>
            <a:r>
              <a:rPr lang="it-IT" sz="2400" b="0" i="0" u="none" strike="noStrike" baseline="0" dirty="0"/>
              <a:t>.</a:t>
            </a:r>
          </a:p>
          <a:p>
            <a:pPr algn="l"/>
            <a:endParaRPr lang="it-IT" sz="2400" dirty="0"/>
          </a:p>
          <a:p>
            <a:pPr algn="l"/>
            <a:r>
              <a:rPr lang="it-IT" sz="2400" b="1" i="0" u="none" strike="noStrike" baseline="0" dirty="0">
                <a:solidFill>
                  <a:schemeClr val="accent4"/>
                </a:solidFill>
              </a:rPr>
              <a:t>[AC-2(4)] AUTOMATED AUDIT ACTIONS: </a:t>
            </a:r>
            <a:r>
              <a:rPr lang="it-IT" sz="2400" b="0" i="0" u="none" strike="noStrike" baseline="0" dirty="0"/>
              <a:t>Tramite </a:t>
            </a:r>
            <a:r>
              <a:rPr lang="it-IT" sz="2400" b="0" i="0" u="none" strike="noStrike" baseline="0" dirty="0" err="1"/>
              <a:t>Keycloak</a:t>
            </a:r>
            <a:r>
              <a:rPr lang="it-IT" sz="2400" b="0" i="0" u="none" strike="noStrike" baseline="0" dirty="0"/>
              <a:t> si realizza </a:t>
            </a:r>
            <a:r>
              <a:rPr lang="it-IT" sz="2400" b="1" i="1" u="none" strike="noStrike" baseline="0" dirty="0"/>
              <a:t>l’auditing della gestione degli account</a:t>
            </a:r>
            <a:r>
              <a:rPr lang="it-IT" sz="2400" b="0" i="0" u="none" strike="noStrike" baseline="0" dirty="0"/>
              <a:t> in modo automatico, in questo modo si tiene traccia di tutte le operazioni di modifica e cancellazioni di account.</a:t>
            </a:r>
            <a:endParaRPr lang="it-IT" sz="2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3F38AD6-9C68-A5FD-4C61-620B37603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129" y="3429000"/>
            <a:ext cx="7559177" cy="29220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691FFE0-21E9-0024-BEEE-F46D0B5AED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117" b="10375"/>
          <a:stretch/>
        </p:blipFill>
        <p:spPr>
          <a:xfrm>
            <a:off x="370114" y="3251217"/>
            <a:ext cx="3365307" cy="306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13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1EAA001-118C-073A-F6F1-02D765A25D2B}"/>
              </a:ext>
            </a:extLst>
          </p:cNvPr>
          <p:cNvSpPr txBox="1"/>
          <p:nvPr/>
        </p:nvSpPr>
        <p:spPr>
          <a:xfrm>
            <a:off x="370114" y="151722"/>
            <a:ext cx="614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i="0" u="none" strike="noStrike" baseline="0" dirty="0">
                <a:solidFill>
                  <a:srgbClr val="0070C0"/>
                </a:solidFill>
              </a:rPr>
              <a:t>[AC-2] GESTIONE ACCOUNT</a:t>
            </a:r>
            <a:endParaRPr lang="it-IT" sz="2800" dirty="0">
              <a:solidFill>
                <a:srgbClr val="0070C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7FF783E-BB49-C157-EEF8-C4522092EBFB}"/>
              </a:ext>
            </a:extLst>
          </p:cNvPr>
          <p:cNvSpPr txBox="1"/>
          <p:nvPr/>
        </p:nvSpPr>
        <p:spPr>
          <a:xfrm>
            <a:off x="613954" y="1478977"/>
            <a:ext cx="11205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dirty="0"/>
              <a:t>Sempre tramite </a:t>
            </a:r>
            <a:r>
              <a:rPr lang="it-IT" sz="2400" dirty="0" err="1"/>
              <a:t>keycloak</a:t>
            </a:r>
            <a:r>
              <a:rPr lang="it-IT" sz="2400" dirty="0"/>
              <a:t> è possibile </a:t>
            </a:r>
            <a:r>
              <a:rPr lang="it-IT" sz="2400" b="1" i="1" dirty="0"/>
              <a:t>monitorare</a:t>
            </a:r>
            <a:r>
              <a:rPr lang="it-IT" sz="2400" dirty="0"/>
              <a:t> anche le </a:t>
            </a:r>
            <a:r>
              <a:rPr lang="it-IT" sz="2400" b="1" i="1" dirty="0"/>
              <a:t>attività degli utenti</a:t>
            </a:r>
            <a:r>
              <a:rPr lang="it-IT" sz="2400" dirty="0"/>
              <a:t>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465E274-92EF-6D2C-D4CB-8A4395D2D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724" y="2268889"/>
            <a:ext cx="9748552" cy="383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04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370114" y="108709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Diagramma dei casi d’uso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9388300-3458-81E3-F661-A9093C630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506" y="1415116"/>
            <a:ext cx="6608050" cy="47897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39A994-8FA3-F429-7F26-C6785E426317}"/>
              </a:ext>
            </a:extLst>
          </p:cNvPr>
          <p:cNvSpPr txBox="1"/>
          <p:nvPr/>
        </p:nvSpPr>
        <p:spPr>
          <a:xfrm>
            <a:off x="590420" y="2055660"/>
            <a:ext cx="496388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b="1" dirty="0"/>
              <a:t>Utente</a:t>
            </a:r>
            <a:r>
              <a:rPr lang="it-IT" sz="2400" b="0" i="0" u="none" strike="noStrike" baseline="0" dirty="0"/>
              <a:t>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200" b="0" i="0" u="none" strike="noStrike" baseline="0" dirty="0"/>
              <a:t>visualizza la lista degli show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200" b="0" i="0" u="none" strike="noStrike" baseline="0" dirty="0"/>
              <a:t>acquista ticket per uno show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200" b="0" i="0" u="none" strike="noStrike" baseline="0" dirty="0"/>
              <a:t>visualizza ticket acquistati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i="0" u="none" strike="noStrike" baseline="0" dirty="0"/>
              <a:t>Dipendente</a:t>
            </a:r>
            <a:r>
              <a:rPr lang="it-IT" sz="2200" i="0" u="none" strike="noStrike" baseline="0" dirty="0"/>
              <a:t>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200" i="0" u="none" strike="noStrike" baseline="0" dirty="0"/>
              <a:t>inserisci film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200" dirty="0"/>
              <a:t>inserisci show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200" i="0" u="none" strike="noStrike" baseline="0" dirty="0"/>
              <a:t>rimuovi film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200" dirty="0"/>
              <a:t>rimuovi show</a:t>
            </a:r>
            <a:endParaRPr lang="it-IT" sz="2200" i="0" u="none" strike="noStrike" baseline="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5784F0A-F27A-FD46-0E05-AFDB7132E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3074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1EAA001-118C-073A-F6F1-02D765A25D2B}"/>
              </a:ext>
            </a:extLst>
          </p:cNvPr>
          <p:cNvSpPr txBox="1"/>
          <p:nvPr/>
        </p:nvSpPr>
        <p:spPr>
          <a:xfrm>
            <a:off x="370114" y="151722"/>
            <a:ext cx="614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i="0" u="none" strike="noStrike" baseline="0" dirty="0">
                <a:solidFill>
                  <a:srgbClr val="0070C0"/>
                </a:solidFill>
              </a:rPr>
              <a:t>[AC-2] GESTIONE ACCOUNT</a:t>
            </a:r>
            <a:endParaRPr lang="it-IT" sz="2800" dirty="0">
              <a:solidFill>
                <a:srgbClr val="0070C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BB745C-05E4-CA8A-E5F2-CBB5CA6BCCFA}"/>
              </a:ext>
            </a:extLst>
          </p:cNvPr>
          <p:cNvSpPr txBox="1"/>
          <p:nvPr/>
        </p:nvSpPr>
        <p:spPr>
          <a:xfrm>
            <a:off x="439812" y="1124715"/>
            <a:ext cx="111240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1" i="0" u="none" strike="noStrike" baseline="0" dirty="0">
                <a:solidFill>
                  <a:schemeClr val="accent4"/>
                </a:solidFill>
              </a:rPr>
              <a:t>[AC-2(5)] INACTIVITY LOGOUT: </a:t>
            </a:r>
            <a:r>
              <a:rPr lang="it-IT" sz="2400" b="0" i="0" u="none" strike="noStrike" baseline="0" dirty="0"/>
              <a:t>Tramite </a:t>
            </a:r>
            <a:r>
              <a:rPr lang="it-IT" sz="2400" b="0" i="0" u="none" strike="noStrike" baseline="0" dirty="0" err="1"/>
              <a:t>keycloak</a:t>
            </a:r>
            <a:r>
              <a:rPr lang="it-IT" sz="2400" b="0" i="0" u="none" strike="noStrike" baseline="0" dirty="0"/>
              <a:t>, si </a:t>
            </a:r>
            <a:r>
              <a:rPr lang="it-IT" sz="2400" dirty="0"/>
              <a:t>è</a:t>
            </a:r>
            <a:r>
              <a:rPr lang="it-IT" sz="2400" b="0" i="0" u="none" strike="noStrike" baseline="0" dirty="0"/>
              <a:t> configurato il </a:t>
            </a:r>
            <a:r>
              <a:rPr lang="it-IT" sz="2400" b="1" i="1" u="none" strike="noStrike" baseline="0" dirty="0"/>
              <a:t>logout automatico </a:t>
            </a:r>
            <a:r>
              <a:rPr lang="it-IT" sz="2400" b="0" i="0" u="none" strike="noStrike" baseline="0" dirty="0"/>
              <a:t>degli utenti inattivi settando la durata dei token di accesso in caso di inattivit</a:t>
            </a:r>
            <a:r>
              <a:rPr lang="it-IT" sz="2400" dirty="0"/>
              <a:t>à </a:t>
            </a:r>
            <a:r>
              <a:rPr lang="it-IT" sz="2400" b="0" i="0" u="none" strike="noStrike" baseline="0" dirty="0"/>
              <a:t>dell’utente. Nella nostra applicazione, si </a:t>
            </a:r>
            <a:r>
              <a:rPr lang="it-IT" sz="2400" dirty="0"/>
              <a:t>è</a:t>
            </a:r>
            <a:r>
              <a:rPr lang="it-IT" sz="2400" b="0" i="0" u="none" strike="noStrike" baseline="0" dirty="0"/>
              <a:t> scelto si settare tale tempo a 10 minuti.</a:t>
            </a:r>
            <a:endParaRPr lang="it-IT" sz="2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3BFF30C-4792-0CD6-DC4E-47532CB2E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306" y="2684649"/>
            <a:ext cx="8273387" cy="322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66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1EAA001-118C-073A-F6F1-02D765A25D2B}"/>
              </a:ext>
            </a:extLst>
          </p:cNvPr>
          <p:cNvSpPr txBox="1"/>
          <p:nvPr/>
        </p:nvSpPr>
        <p:spPr>
          <a:xfrm>
            <a:off x="370114" y="151722"/>
            <a:ext cx="614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i="0" u="none" strike="noStrike" baseline="0" dirty="0">
                <a:solidFill>
                  <a:srgbClr val="0070C0"/>
                </a:solidFill>
              </a:rPr>
              <a:t>[AC-3] </a:t>
            </a:r>
            <a:r>
              <a:rPr lang="it-IT" sz="2800" b="1" dirty="0">
                <a:solidFill>
                  <a:srgbClr val="0070C0"/>
                </a:solidFill>
              </a:rPr>
              <a:t>ENFORCEMENT DEGLI ACCESSI</a:t>
            </a:r>
            <a:endParaRPr lang="it-IT" sz="2800" dirty="0">
              <a:solidFill>
                <a:srgbClr val="0070C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1ACDA33-F5A8-03D5-0C4F-988D07B5A5C5}"/>
              </a:ext>
            </a:extLst>
          </p:cNvPr>
          <p:cNvSpPr txBox="1"/>
          <p:nvPr/>
        </p:nvSpPr>
        <p:spPr>
          <a:xfrm>
            <a:off x="545477" y="1323042"/>
            <a:ext cx="114879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1" u="none" strike="noStrike" baseline="0" dirty="0"/>
              <a:t>Effettuare l’enforcement delle autorizzazioni approvate per l’accesso logico alle informazioni e alle risorse del sistema in conformit</a:t>
            </a:r>
            <a:r>
              <a:rPr lang="it-IT" sz="2400" i="1" dirty="0"/>
              <a:t>à</a:t>
            </a:r>
            <a:r>
              <a:rPr lang="it-IT" sz="2400" b="0" i="1" u="none" strike="noStrike" baseline="0" dirty="0"/>
              <a:t> alle policy di controllo degli accessi applicabili.</a:t>
            </a:r>
            <a:br>
              <a:rPr lang="it-IT" sz="2400" b="0" i="0" u="none" strike="noStrike" baseline="0" dirty="0"/>
            </a:br>
            <a:endParaRPr lang="it-IT" sz="2400" b="0" i="0" u="none" strike="noStrike" baseline="0" dirty="0"/>
          </a:p>
          <a:p>
            <a:pPr algn="l"/>
            <a:r>
              <a:rPr lang="it-IT" sz="2400" b="1" i="0" u="none" strike="noStrike" baseline="0" dirty="0"/>
              <a:t>[AC-3(7)] ROLE-BASED ACCESS CONTROL: </a:t>
            </a:r>
            <a:r>
              <a:rPr lang="it-IT" sz="2400" b="0" i="0" u="none" strike="noStrike" baseline="0" dirty="0"/>
              <a:t>l’accesso a determinate API è consentito solo agli utenti appartenenti al ruolo che ne consente l’utilizzo, evitandone la sovrapposizione. I ruoli attivi nel sistema sono due: utente e dipendente del cinema.</a:t>
            </a:r>
          </a:p>
          <a:p>
            <a:pPr algn="l"/>
            <a:r>
              <a:rPr lang="it-IT" sz="2400" b="1" i="0" u="none" strike="noStrike" baseline="0" dirty="0"/>
              <a:t>[AC-3(11)] ACCESSO RISTRETTO A SPECIFICI TIPI DI INFORMAZIONI: </a:t>
            </a:r>
            <a:r>
              <a:rPr lang="it-IT" sz="2400" b="0" i="0" u="none" strike="noStrike" baseline="0" dirty="0"/>
              <a:t>ogni ruolo ha accesso a specifiche informazioni ad esso riservate.</a:t>
            </a:r>
            <a:endParaRPr lang="it-IT" sz="2400" dirty="0"/>
          </a:p>
        </p:txBody>
      </p:sp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6DD37AEB-B601-104C-6DA8-47D3B58E5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613" y="4829530"/>
            <a:ext cx="7556773" cy="182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356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1EAA001-118C-073A-F6F1-02D765A25D2B}"/>
              </a:ext>
            </a:extLst>
          </p:cNvPr>
          <p:cNvSpPr txBox="1"/>
          <p:nvPr/>
        </p:nvSpPr>
        <p:spPr>
          <a:xfrm>
            <a:off x="714111" y="936010"/>
            <a:ext cx="88587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i="0" u="none" strike="noStrike" baseline="0" dirty="0">
                <a:solidFill>
                  <a:schemeClr val="accent4"/>
                </a:solidFill>
              </a:rPr>
              <a:t>[AC-4] ENFORCEMENT DEL FLUSSO DI INFORMAZIONI</a:t>
            </a:r>
            <a:endParaRPr lang="it-IT" sz="2800" dirty="0">
              <a:solidFill>
                <a:schemeClr val="accent4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1ACDA33-F5A8-03D5-0C4F-988D07B5A5C5}"/>
              </a:ext>
            </a:extLst>
          </p:cNvPr>
          <p:cNvSpPr txBox="1"/>
          <p:nvPr/>
        </p:nvSpPr>
        <p:spPr>
          <a:xfrm>
            <a:off x="714111" y="1393395"/>
            <a:ext cx="1119435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1" u="none" strike="noStrike" baseline="0" dirty="0"/>
              <a:t>Impiegare meccanismi di autorizzazione per proteggere il flusso di informazioni all’interno del sistema e tra sistemi diversi connessi.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1" i="1" u="none" strike="noStrike" baseline="0" dirty="0"/>
              <a:t>Il flusso di informazioni viene protetto grazie all’uso di TLS</a:t>
            </a:r>
            <a:r>
              <a:rPr lang="it-IT" sz="2400" b="0" i="0" u="none" strike="noStrike" baseline="0" dirty="0"/>
              <a:t>. Infatti, l’accesso all’applicazione è consentito solo mediante porta 8443 (su cui è mappato HTTPS).</a:t>
            </a:r>
            <a:br>
              <a:rPr lang="it-IT" sz="2400" b="0" i="0" u="none" strike="noStrike" baseline="0" dirty="0"/>
            </a:br>
            <a:r>
              <a:rPr lang="it-IT" sz="2400" b="0" i="0" u="none" strike="noStrike" baseline="0" dirty="0"/>
              <a:t>Ogni ricerca sulla porta 8080 viene direzionata alla porta 8443.  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endParaRPr lang="it-IT" sz="2400" dirty="0"/>
          </a:p>
          <a:p>
            <a:pPr algn="l"/>
            <a:endParaRPr lang="it-IT" sz="2400" b="0" i="0" u="none" strike="noStrike" baseline="0" dirty="0"/>
          </a:p>
          <a:p>
            <a:pPr algn="l"/>
            <a:endParaRPr lang="it-IT" sz="2400" dirty="0"/>
          </a:p>
          <a:p>
            <a:pPr algn="l"/>
            <a:br>
              <a:rPr lang="it-IT" sz="2400" b="0" i="0" u="none" strike="noStrike" baseline="0" dirty="0"/>
            </a:br>
            <a:r>
              <a:rPr lang="it-IT" sz="2400" b="0" i="0" u="none" strike="noStrike" baseline="0" dirty="0"/>
              <a:t>Anche l’accesso al database è controllato mediante delle policy restrittive utilizzando </a:t>
            </a:r>
            <a:r>
              <a:rPr lang="it-IT" sz="2400" b="1" i="0" u="none" strike="noStrike" baseline="0" dirty="0" err="1"/>
              <a:t>Vault</a:t>
            </a:r>
            <a:r>
              <a:rPr lang="it-IT" sz="2400" b="0" i="0" u="none" strike="noStrike" baseline="0" dirty="0"/>
              <a:t>, che memorizza le credenziali di accesso.</a:t>
            </a:r>
            <a:endParaRPr lang="it-IT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58FCB-74DD-B0D3-D211-80AD1ED051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924"/>
          <a:stretch/>
        </p:blipFill>
        <p:spPr>
          <a:xfrm>
            <a:off x="2476186" y="3651825"/>
            <a:ext cx="7239627" cy="161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62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1ACDA33-F5A8-03D5-0C4F-988D07B5A5C5}"/>
              </a:ext>
            </a:extLst>
          </p:cNvPr>
          <p:cNvSpPr txBox="1"/>
          <p:nvPr/>
        </p:nvSpPr>
        <p:spPr>
          <a:xfrm>
            <a:off x="397813" y="765110"/>
            <a:ext cx="113963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1" u="none" strike="noStrike" baseline="0" dirty="0"/>
              <a:t>[AC-4 (17)] AUTENTICAZIONE DI DOMINIO</a:t>
            </a:r>
            <a:br>
              <a:rPr lang="it-IT" sz="2400" b="0" u="none" strike="noStrike" baseline="0" dirty="0"/>
            </a:br>
            <a:r>
              <a:rPr lang="it-IT" sz="2400" b="0" u="none" strike="noStrike" baseline="0" dirty="0"/>
              <a:t>Identificare univocamente e autenticare sorgente e destinazione di ogni trasferimento di informazioni.</a:t>
            </a:r>
          </a:p>
          <a:p>
            <a:pPr algn="l"/>
            <a:endParaRPr lang="it-IT" sz="2400" b="0" u="none" strike="noStrike" baseline="0" dirty="0"/>
          </a:p>
          <a:p>
            <a:pPr algn="l"/>
            <a:r>
              <a:rPr lang="it-IT" sz="2400" b="0" u="none" strike="noStrike" baseline="0" dirty="0"/>
              <a:t>Il processo di registrazione previsto dall’applicazione permette di identificare univocamente un soggetto che instaura una comunicazione con il server che comporta un trasferimento di informazioni.</a:t>
            </a:r>
          </a:p>
          <a:p>
            <a:pPr algn="l"/>
            <a:r>
              <a:rPr lang="it-IT" sz="2400" dirty="0"/>
              <a:t>Nel nostro caso, </a:t>
            </a:r>
            <a:r>
              <a:rPr lang="it-IT" sz="2400" dirty="0" err="1"/>
              <a:t>Keycloak</a:t>
            </a:r>
            <a:r>
              <a:rPr lang="it-IT" sz="2400" dirty="0"/>
              <a:t> utilizza il meccanismo del «</a:t>
            </a:r>
            <a:r>
              <a:rPr lang="it-IT" sz="2400" b="1" i="1" dirty="0"/>
              <a:t>client secret</a:t>
            </a:r>
            <a:r>
              <a:rPr lang="it-IT" sz="2400" dirty="0"/>
              <a:t>», </a:t>
            </a:r>
            <a:r>
              <a:rPr lang="it-IT" sz="2400" dirty="0" err="1"/>
              <a:t>Vault</a:t>
            </a:r>
            <a:r>
              <a:rPr lang="it-IT" sz="2400" dirty="0"/>
              <a:t> del «</a:t>
            </a:r>
            <a:r>
              <a:rPr lang="it-IT" sz="2400" b="1" i="1" dirty="0"/>
              <a:t>root token</a:t>
            </a:r>
            <a:r>
              <a:rPr lang="it-IT" sz="2400" dirty="0"/>
              <a:t>» e il Database utilizza le </a:t>
            </a:r>
            <a:r>
              <a:rPr lang="it-IT" sz="2400" b="1" i="1" dirty="0"/>
              <a:t>credenziali</a:t>
            </a:r>
            <a:r>
              <a:rPr lang="it-IT" sz="2400" dirty="0"/>
              <a:t> protette da </a:t>
            </a:r>
            <a:r>
              <a:rPr lang="it-IT" sz="2400" dirty="0" err="1"/>
              <a:t>Vault</a:t>
            </a:r>
            <a:r>
              <a:rPr lang="it-IT" sz="2400" dirty="0"/>
              <a:t>. </a:t>
            </a:r>
            <a:endParaRPr lang="it-IT" sz="2400" b="0" u="none" strike="noStrike" baseline="0" dirty="0"/>
          </a:p>
          <a:p>
            <a:pPr algn="l"/>
            <a:endParaRPr lang="it-IT" sz="2400" b="0" u="none" strike="noStrike" baseline="0" dirty="0"/>
          </a:p>
        </p:txBody>
      </p:sp>
      <p:pic>
        <p:nvPicPr>
          <p:cNvPr id="3" name="Immagine 10">
            <a:extLst>
              <a:ext uri="{FF2B5EF4-FFF2-40B4-BE49-F238E27FC236}">
                <a16:creationId xmlns:a16="http://schemas.microsoft.com/office/drawing/2014/main" id="{C24036E9-C945-ED73-CDF7-2569BC490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021" y="4754853"/>
            <a:ext cx="4076973" cy="1338037"/>
          </a:xfrm>
          <a:prstGeom prst="rect">
            <a:avLst/>
          </a:prstGeom>
        </p:spPr>
      </p:pic>
      <p:pic>
        <p:nvPicPr>
          <p:cNvPr id="4" name="Immagine 12">
            <a:extLst>
              <a:ext uri="{FF2B5EF4-FFF2-40B4-BE49-F238E27FC236}">
                <a16:creationId xmlns:a16="http://schemas.microsoft.com/office/drawing/2014/main" id="{AD8B7E4D-7462-08E8-D4EF-9A168A5A5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13" y="4754853"/>
            <a:ext cx="3882768" cy="1338037"/>
          </a:xfrm>
          <a:prstGeom prst="rect">
            <a:avLst/>
          </a:prstGeom>
        </p:spPr>
      </p:pic>
      <p:pic>
        <p:nvPicPr>
          <p:cNvPr id="11" name="Immagine 4">
            <a:extLst>
              <a:ext uri="{FF2B5EF4-FFF2-40B4-BE49-F238E27FC236}">
                <a16:creationId xmlns:a16="http://schemas.microsoft.com/office/drawing/2014/main" id="{FCFAF629-9778-DA2F-C01A-C04EDCE93B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507" t="3833" r="36781" b="5604"/>
          <a:stretch/>
        </p:blipFill>
        <p:spPr>
          <a:xfrm>
            <a:off x="8696960" y="3966387"/>
            <a:ext cx="2812746" cy="241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58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1EAA001-118C-073A-F6F1-02D765A25D2B}"/>
              </a:ext>
            </a:extLst>
          </p:cNvPr>
          <p:cNvSpPr txBox="1"/>
          <p:nvPr/>
        </p:nvSpPr>
        <p:spPr>
          <a:xfrm>
            <a:off x="488515" y="828288"/>
            <a:ext cx="614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i="0" u="none" strike="noStrike" baseline="0" dirty="0">
                <a:solidFill>
                  <a:schemeClr val="accent4"/>
                </a:solidFill>
              </a:rPr>
              <a:t>[AC-5] SEPARAZIONE DI INTERESSI</a:t>
            </a:r>
            <a:endParaRPr lang="it-IT" sz="2800" dirty="0">
              <a:solidFill>
                <a:schemeClr val="accent4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379358B-44AD-9F5F-DD41-1D4E28CBCC56}"/>
              </a:ext>
            </a:extLst>
          </p:cNvPr>
          <p:cNvSpPr txBox="1"/>
          <p:nvPr/>
        </p:nvSpPr>
        <p:spPr>
          <a:xfrm>
            <a:off x="401015" y="1351736"/>
            <a:ext cx="1163236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L’organizzazione definisce le autorizzazioni di accesso alle funzionalit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del sistema attraverso separazione dei compiti tra diversi utenti o ruoli.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0" i="0" u="none" strike="noStrike" baseline="0" dirty="0"/>
              <a:t>Ogni utente ha associato un ruolo e ha accesso a funzionalit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e permessi differenti. </a:t>
            </a:r>
            <a:br>
              <a:rPr lang="it-IT" sz="2400" b="0" i="0" u="none" strike="noStrike" baseline="0" dirty="0"/>
            </a:br>
            <a:r>
              <a:rPr lang="it-IT" sz="2400" b="1" i="1" u="none" strike="noStrike" baseline="0" dirty="0"/>
              <a:t>Non</a:t>
            </a:r>
            <a:r>
              <a:rPr lang="it-IT" sz="2400" b="1" i="1" dirty="0"/>
              <a:t> </a:t>
            </a:r>
            <a:r>
              <a:rPr lang="it-IT" sz="2400" b="1" i="1" u="none" strike="noStrike" baseline="0" dirty="0"/>
              <a:t>c’è sovrapposizione dei ruoli</a:t>
            </a:r>
            <a:r>
              <a:rPr lang="it-IT" sz="2400" b="0" i="0" u="none" strike="noStrike" baseline="0" dirty="0"/>
              <a:t>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0" i="0" u="none" strike="noStrike" baseline="0" dirty="0"/>
              <a:t>Il </a:t>
            </a:r>
            <a:r>
              <a:rPr lang="it-IT" sz="2400" dirty="0"/>
              <a:t>dipendente può aggiungere o eliminare film e show</a:t>
            </a:r>
            <a:r>
              <a:rPr lang="it-IT" sz="2400" b="0" i="0" u="none" strike="noStrike" baseline="0" dirty="0"/>
              <a:t>. L’utente pu</a:t>
            </a:r>
            <a:r>
              <a:rPr lang="it-IT" sz="2400" dirty="0"/>
              <a:t>ò visualizzare i film e i relativi show, acquistare tickets per questi ultimi e visualizzare i tickets acquistati.</a:t>
            </a:r>
            <a:br>
              <a:rPr lang="it-IT" sz="2400" dirty="0"/>
            </a:br>
            <a:br>
              <a:rPr lang="it-IT" sz="2400" dirty="0"/>
            </a:br>
            <a:r>
              <a:rPr lang="it-IT" sz="2400" dirty="0"/>
              <a:t>Al fine di evitare conflitto di interessi, uno stesso utente non può aver contemporaneamente i ruoli di utente e dipendente.</a:t>
            </a:r>
          </a:p>
          <a:p>
            <a:pPr algn="l"/>
            <a:endParaRPr lang="it-IT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05698-283A-E303-3EAE-C8240955D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33" y="5544880"/>
            <a:ext cx="11325534" cy="54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907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1EAA001-118C-073A-F6F1-02D765A25D2B}"/>
              </a:ext>
            </a:extLst>
          </p:cNvPr>
          <p:cNvSpPr txBox="1"/>
          <p:nvPr/>
        </p:nvSpPr>
        <p:spPr>
          <a:xfrm>
            <a:off x="470322" y="963092"/>
            <a:ext cx="614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i="0" u="none" strike="noStrike" baseline="0" dirty="0">
                <a:solidFill>
                  <a:schemeClr val="accent4"/>
                </a:solidFill>
              </a:rPr>
              <a:t>[AC-6] MINIMI PRIVILEGI</a:t>
            </a:r>
            <a:endParaRPr lang="it-IT" sz="2800" dirty="0">
              <a:solidFill>
                <a:schemeClr val="accent4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1412B2-EB15-933C-91EA-1A0362B56CCA}"/>
              </a:ext>
            </a:extLst>
          </p:cNvPr>
          <p:cNvSpPr txBox="1"/>
          <p:nvPr/>
        </p:nvSpPr>
        <p:spPr>
          <a:xfrm>
            <a:off x="470322" y="1486312"/>
            <a:ext cx="1156305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1" u="none" strike="noStrike" baseline="0" dirty="0"/>
              <a:t>Ogni utente deve poter svolgere solo le azioni necessarie al raggiungimento del task assegnato</a:t>
            </a:r>
            <a:r>
              <a:rPr lang="it-IT" sz="2400" b="0" i="0" u="none" strike="noStrike" baseline="0" dirty="0"/>
              <a:t>. </a:t>
            </a:r>
          </a:p>
          <a:p>
            <a:pPr algn="l"/>
            <a:br>
              <a:rPr lang="it-IT" sz="2400" dirty="0"/>
            </a:br>
            <a:r>
              <a:rPr lang="it-IT" sz="2400" b="0" i="0" u="none" strike="noStrike" baseline="0" dirty="0"/>
              <a:t>Sia il ruolo Utente che il ruolo Dipendente permettono l'esecuzione delle sole azioni necessarie a svolgere i compiti che un utente di uno dei due ruoli è interessato a compiere.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1" i="0" u="none" strike="noStrike" baseline="0" dirty="0">
                <a:solidFill>
                  <a:schemeClr val="accent4"/>
                </a:solidFill>
              </a:rPr>
              <a:t>[AC-6(1)] ACCESSO AUTORIZZATO A FUNZIONI DI SICUREZZA</a:t>
            </a:r>
          </a:p>
          <a:p>
            <a:pPr algn="l"/>
            <a:r>
              <a:rPr lang="it-IT" sz="2400" dirty="0"/>
              <a:t>Le funzioni di sicurezza comprendono la creazione di account di sistema, la configurazione delle autorizzazioni di accesso (ad esempio, permessi, privilegi). E’ </a:t>
            </a:r>
            <a:r>
              <a:rPr lang="it-IT" sz="2400" b="0" i="0" u="none" strike="noStrike" baseline="0" dirty="0"/>
              <a:t>consentito l’accesso autorizzato a funzioni di sicurezza esclusivamente agli sviluppatori.</a:t>
            </a:r>
            <a:br>
              <a:rPr lang="it-IT" sz="2400" b="0" i="0" u="none" strike="noStrike" baseline="0" dirty="0"/>
            </a:br>
            <a:endParaRPr lang="it-IT" sz="2400" b="0" i="0" u="none" strike="noStrike" baseline="0" dirty="0"/>
          </a:p>
          <a:p>
            <a:pPr algn="l"/>
            <a:r>
              <a:rPr lang="it-IT" sz="2400" b="1" i="0" u="none" strike="noStrike" baseline="0" dirty="0">
                <a:solidFill>
                  <a:schemeClr val="accent4"/>
                </a:solidFill>
              </a:rPr>
              <a:t>[AC-6(2)] ACCESSO NON PRIVILEGIATO A FUNZIONI NON CRITICHE</a:t>
            </a:r>
          </a:p>
          <a:p>
            <a:pPr algn="l"/>
            <a:r>
              <a:rPr lang="it-IT" sz="2400" b="0" i="0" u="none" strike="noStrike" baseline="0" dirty="0"/>
              <a:t>Esse si riferiscono ai ruoli di Utente e Dipendente.</a:t>
            </a:r>
            <a:br>
              <a:rPr lang="it-IT" sz="2400" b="0" i="0" u="none" strike="noStrike" baseline="0" dirty="0"/>
            </a:br>
            <a:endParaRPr lang="it-IT" sz="24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2350160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6914157-9666-3D8D-5914-449A75CC2A1B}"/>
              </a:ext>
            </a:extLst>
          </p:cNvPr>
          <p:cNvSpPr txBox="1"/>
          <p:nvPr/>
        </p:nvSpPr>
        <p:spPr>
          <a:xfrm>
            <a:off x="432903" y="1156682"/>
            <a:ext cx="1132619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1" i="0" u="none" strike="noStrike" baseline="0" dirty="0">
                <a:solidFill>
                  <a:schemeClr val="accent4"/>
                </a:solidFill>
              </a:rPr>
              <a:t>[AC-6(5)] ACCOUNT PRIVILEGIATI</a:t>
            </a:r>
          </a:p>
          <a:p>
            <a:pPr algn="l"/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Nel nostro caso, solo lo sviluppatore ha accesso alle funzionalità più critiche di sistema. Invece, solo l’account manager ha l’accesso alla creazione, modifica ed eliminazione di account «Dipendente» e dei ruoli.</a:t>
            </a:r>
            <a:b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it-I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it-IT" sz="2400" b="0" i="0" u="none" strike="noStrike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it-IT" sz="2400" b="1" i="0" u="none" strike="noStrike" baseline="0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[AC-6(9)] LOG DEGLI UTLIZZI DI FUNZIONI CRITICHE</a:t>
            </a:r>
          </a:p>
          <a:p>
            <a:pPr algn="l"/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E’ 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possibile avere un </a:t>
            </a:r>
            <a:r>
              <a:rPr lang="it-IT" sz="2400" b="1" i="1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 delle funzioni critiche 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tramite </a:t>
            </a:r>
            <a:r>
              <a:rPr lang="it-IT" sz="2400" b="0" i="0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keycloak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alla voce ”Admin Events”. </a:t>
            </a:r>
            <a:b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it-IT" sz="2400" b="0" i="0" u="none" strike="noStrike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it-IT" sz="2400" b="0" i="0" u="none" strike="noStrike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it-IT" sz="2400" b="1" i="0" u="none" strike="noStrike" baseline="0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[AC-6(10)] PROIBIRE AD UTENTI NON PRIVILEGIATI DI ESEGUIRE FUNZIONI CRITICHE</a:t>
            </a:r>
          </a:p>
          <a:p>
            <a:pPr algn="l"/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design, si 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è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effettuata una corretta </a:t>
            </a:r>
            <a:r>
              <a:rPr lang="it-IT" sz="2400" b="1" i="1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separazione dei ruoli 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modo tale da evitare l’intersezione di funzionalit</a:t>
            </a: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à</a:t>
            </a:r>
            <a:r>
              <a:rPr lang="it-IT" sz="2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tra ruoli diversi. Tutti gli altri utenti che tenteranno di accedere a pagine per cui non sono autorizzati riceveranno un messaggio di errore.</a:t>
            </a:r>
            <a:endParaRPr lang="it-IT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4444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1EAA001-118C-073A-F6F1-02D765A25D2B}"/>
              </a:ext>
            </a:extLst>
          </p:cNvPr>
          <p:cNvSpPr txBox="1"/>
          <p:nvPr/>
        </p:nvSpPr>
        <p:spPr>
          <a:xfrm>
            <a:off x="370114" y="151722"/>
            <a:ext cx="614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i="0" u="none" strike="noStrike" baseline="0" dirty="0">
                <a:solidFill>
                  <a:srgbClr val="0070C0"/>
                </a:solidFill>
              </a:rPr>
              <a:t>[AC-7] TENTATIVI DI ACCESSI FALLITI</a:t>
            </a:r>
            <a:endParaRPr lang="it-IT" sz="2800" dirty="0">
              <a:solidFill>
                <a:srgbClr val="0070C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3F4AC50-952F-9D6C-C4AB-F0F490733EE0}"/>
              </a:ext>
            </a:extLst>
          </p:cNvPr>
          <p:cNvSpPr txBox="1"/>
          <p:nvPr/>
        </p:nvSpPr>
        <p:spPr>
          <a:xfrm>
            <a:off x="556329" y="978386"/>
            <a:ext cx="110793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2400" dirty="0"/>
              <a:t>Applicare un limite di tentativi di accesso non validi consecutivi da parte di un utente in un intervallo di tempo definito dall’organizzazione.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400" dirty="0"/>
              <a:t>Bloccare automaticamente l’account per un periodo di tempo definito dall’organizzazione, ritardare la richiesta di accesso successiva secondo un algoritmo specifico e avvisare l’amministratore di sistema.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2A9B9AF-BFB2-DD0F-0AAB-BD2367F54575}"/>
              </a:ext>
            </a:extLst>
          </p:cNvPr>
          <p:cNvSpPr txBox="1"/>
          <p:nvPr/>
        </p:nvSpPr>
        <p:spPr>
          <a:xfrm>
            <a:off x="553015" y="2917378"/>
            <a:ext cx="709748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 err="1"/>
              <a:t>Keycloak</a:t>
            </a:r>
            <a:r>
              <a:rPr lang="it-IT" sz="2400" dirty="0"/>
              <a:t> permette di definire il comportamento da rispettare in caso di </a:t>
            </a:r>
            <a:r>
              <a:rPr lang="it-IT" sz="2400" b="1" i="1" dirty="0"/>
              <a:t>tentativi di login falliti</a:t>
            </a:r>
            <a:r>
              <a:rPr lang="it-IT" sz="2400" dirty="0"/>
              <a:t>. </a:t>
            </a:r>
            <a:br>
              <a:rPr lang="it-IT" sz="2400" dirty="0"/>
            </a:br>
            <a:r>
              <a:rPr lang="it-IT" sz="2400" dirty="0"/>
              <a:t>E' stato impostato un numero massimo di fallimenti pari a 10, dopo il quale scatta un lock dell'account per 30 minuti, fino ad un massimo di 2 ore. Il contatore dei tentativi falliti viene azzerato dopo 12 ore. </a:t>
            </a:r>
            <a:br>
              <a:rPr lang="it-IT" sz="2400" dirty="0"/>
            </a:br>
            <a:br>
              <a:rPr lang="it-IT" sz="2400" dirty="0"/>
            </a:br>
            <a:r>
              <a:rPr lang="it-IT" sz="2400" dirty="0"/>
              <a:t>Per proteggersi dai </a:t>
            </a:r>
            <a:r>
              <a:rPr lang="it-IT" sz="2400" b="1" i="1" dirty="0"/>
              <a:t>tentativi di login automatizzati</a:t>
            </a:r>
            <a:r>
              <a:rPr lang="it-IT" sz="2400" dirty="0"/>
              <a:t>, più veloci, la soglia di allerta è posta a 500 millisecondi, con un tempo di attesa di 10 minuti.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C6FC98F-04D7-42CE-4A29-49330C034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857" y="2574443"/>
            <a:ext cx="3779127" cy="40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393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1EAA001-118C-073A-F6F1-02D765A25D2B}"/>
              </a:ext>
            </a:extLst>
          </p:cNvPr>
          <p:cNvSpPr txBox="1"/>
          <p:nvPr/>
        </p:nvSpPr>
        <p:spPr>
          <a:xfrm>
            <a:off x="370114" y="151722"/>
            <a:ext cx="7120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i="0" u="none" strike="noStrike" baseline="0" dirty="0">
                <a:solidFill>
                  <a:srgbClr val="0070C0"/>
                </a:solidFill>
              </a:rPr>
              <a:t>[AC-8] NOTIFICA SULL’ UTILIZZO DEL SISTEMA</a:t>
            </a:r>
            <a:endParaRPr lang="it-IT" sz="2800" dirty="0">
              <a:solidFill>
                <a:srgbClr val="0070C0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DD3ABBA-1D9D-E080-C1D8-132B5F28A7D5}"/>
              </a:ext>
            </a:extLst>
          </p:cNvPr>
          <p:cNvSpPr txBox="1"/>
          <p:nvPr/>
        </p:nvSpPr>
        <p:spPr>
          <a:xfrm>
            <a:off x="239899" y="1602205"/>
            <a:ext cx="594754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it-IT" sz="2400" b="0" i="0" u="none" strike="noStrike" baseline="0" dirty="0">
                <a:solidFill>
                  <a:srgbClr val="000000"/>
                </a:solidFill>
              </a:rPr>
              <a:t>Mostrate un banner/messaggio agli utenti prima di garantire loro l’accesso al sistema. Il banner/messaggio fornisce </a:t>
            </a:r>
            <a:r>
              <a:rPr lang="it-IT" sz="2400" b="1" i="1" u="none" strike="noStrike" baseline="0" dirty="0">
                <a:solidFill>
                  <a:srgbClr val="000000"/>
                </a:solidFill>
              </a:rPr>
              <a:t>avvisi sulla privacy e sulla sicurezza</a:t>
            </a:r>
            <a:r>
              <a:rPr lang="it-IT" sz="2400" b="0" i="0" u="none" strike="noStrike" baseline="0" dirty="0">
                <a:solidFill>
                  <a:srgbClr val="00000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in conformità con le leggi gli ordini esecutivi,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le direttive, i regolamenti, le politiche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gli standard e le linee guida applicabili.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it-IT" sz="2400" dirty="0"/>
              <a:t>Mantenere il banner sullo schermo fino a quando gli utenti non accettano le condizioni di utilizzo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095B9D2-9D25-7AA9-E9E0-B62272B026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0"/>
          <a:stretch/>
        </p:blipFill>
        <p:spPr>
          <a:xfrm>
            <a:off x="6085839" y="1150737"/>
            <a:ext cx="5947541" cy="1491285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AB57BF5A-15A8-A6E5-3DC8-866FB2A23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865" y="2800503"/>
            <a:ext cx="4962020" cy="371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006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1EAA001-118C-073A-F6F1-02D765A25D2B}"/>
              </a:ext>
            </a:extLst>
          </p:cNvPr>
          <p:cNvSpPr txBox="1"/>
          <p:nvPr/>
        </p:nvSpPr>
        <p:spPr>
          <a:xfrm>
            <a:off x="370114" y="151722"/>
            <a:ext cx="8667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i="0" u="none" strike="noStrike" baseline="0" dirty="0">
                <a:solidFill>
                  <a:srgbClr val="FF0000"/>
                </a:solidFill>
              </a:rPr>
              <a:t>[AC-10] CONTROLLO DELLE SESSIONI CONCORRENTI</a:t>
            </a:r>
            <a:endParaRPr lang="it-IT" sz="2800" dirty="0">
              <a:solidFill>
                <a:srgbClr val="FF0000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DD3ABBA-1D9D-E080-C1D8-132B5F28A7D5}"/>
              </a:ext>
            </a:extLst>
          </p:cNvPr>
          <p:cNvSpPr txBox="1"/>
          <p:nvPr/>
        </p:nvSpPr>
        <p:spPr>
          <a:xfrm>
            <a:off x="370114" y="826664"/>
            <a:ext cx="1159491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20000"/>
            </a:pPr>
            <a:r>
              <a:rPr lang="it-IT" sz="2400" b="1" i="1" dirty="0">
                <a:ea typeface="Quattrocento Sans"/>
                <a:cs typeface="Quattrocento Sans"/>
                <a:sym typeface="Quattrocento Sans"/>
              </a:rPr>
              <a:t>Limitare il numero di sessioni contemporanee per ogni account </a:t>
            </a:r>
            <a:r>
              <a:rPr lang="it-IT" sz="2400" dirty="0">
                <a:ea typeface="Quattrocento Sans"/>
                <a:cs typeface="Quattrocento Sans"/>
                <a:sym typeface="Quattrocento Sans"/>
              </a:rPr>
              <a:t>a &lt;numero definito dall'organizzazione&gt;.</a:t>
            </a:r>
            <a:br>
              <a:rPr lang="it-IT" sz="2400" dirty="0">
                <a:ea typeface="Quattrocento Sans"/>
                <a:cs typeface="Quattrocento Sans"/>
                <a:sym typeface="Quattrocento Sans"/>
              </a:rPr>
            </a:br>
            <a:br>
              <a:rPr lang="it-IT" sz="2400" dirty="0">
                <a:ea typeface="Quattrocento Sans"/>
                <a:cs typeface="Quattrocento Sans"/>
                <a:sym typeface="Quattrocento Sans"/>
              </a:rPr>
            </a:br>
            <a:r>
              <a:rPr lang="it-IT" sz="2400" dirty="0">
                <a:ea typeface="Quattrocento Sans"/>
                <a:cs typeface="Quattrocento Sans"/>
                <a:sym typeface="Quattrocento Sans"/>
              </a:rPr>
              <a:t>Il numero di sessioni contemporanee per ogni account (Utente o Dipendente) è stato fissato a 1. Il controllo sulle sessioni è stato implementando andando a ridefinire il flow di autenticazione via browser andando ad aggiungere un </a:t>
            </a:r>
            <a:r>
              <a:rPr lang="it-IT" sz="2400" dirty="0" err="1">
                <a:ea typeface="Quattrocento Sans"/>
                <a:cs typeface="Quattrocento Sans"/>
                <a:sym typeface="Quattrocento Sans"/>
              </a:rPr>
              <a:t>subflow</a:t>
            </a:r>
            <a:r>
              <a:rPr lang="it-IT" sz="2400" dirty="0">
                <a:ea typeface="Quattrocento Sans"/>
                <a:cs typeface="Quattrocento Sans"/>
                <a:sym typeface="Quattrocento Sans"/>
              </a:rPr>
              <a:t> al processo di autenticazione che effettua il controllo.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0CF7C5E-CADC-A4C4-534A-53F90CBC7F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08"/>
          <a:stretch/>
        </p:blipFill>
        <p:spPr>
          <a:xfrm>
            <a:off x="1216080" y="3970479"/>
            <a:ext cx="3806455" cy="2781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0DB84F-C18C-4782-3C7F-48032749B7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1"/>
          <a:stretch/>
        </p:blipFill>
        <p:spPr>
          <a:xfrm>
            <a:off x="652130" y="3429000"/>
            <a:ext cx="5443870" cy="592503"/>
          </a:xfrm>
          <a:prstGeom prst="rect">
            <a:avLst/>
          </a:prstGeom>
        </p:spPr>
      </p:pic>
      <p:pic>
        <p:nvPicPr>
          <p:cNvPr id="11" name="Picture 10" descr="A screen shot of a movie&#10;&#10;Description automatically generated">
            <a:extLst>
              <a:ext uri="{FF2B5EF4-FFF2-40B4-BE49-F238E27FC236}">
                <a16:creationId xmlns:a16="http://schemas.microsoft.com/office/drawing/2014/main" id="{221447FE-8664-B208-73FF-F80898FC22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041" y="3940099"/>
            <a:ext cx="5797341" cy="284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9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158620" y="111969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Deployment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80214DE-8C2B-DA8F-9DB3-73668FBD35F5}"/>
              </a:ext>
            </a:extLst>
          </p:cNvPr>
          <p:cNvSpPr txBox="1"/>
          <p:nvPr/>
        </p:nvSpPr>
        <p:spPr>
          <a:xfrm>
            <a:off x="454219" y="1120779"/>
            <a:ext cx="11283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b="0" i="0" u="none" strike="noStrike" baseline="0" dirty="0"/>
              <a:t>L’architettura è stata realizzata sul modello </a:t>
            </a:r>
            <a:r>
              <a:rPr lang="it-IT" sz="2400" b="1" i="0" u="none" strike="noStrike" baseline="0" dirty="0" err="1"/>
              <a:t>three-tiers</a:t>
            </a:r>
            <a:r>
              <a:rPr lang="it-IT" sz="2400" b="0" i="0" u="none" strike="noStrike" baseline="0" dirty="0"/>
              <a:t>, a cui sono stati aggiunti i servizi di </a:t>
            </a:r>
            <a:r>
              <a:rPr lang="it-IT" sz="2400" b="1" i="1" u="none" strike="noStrike" baseline="0" dirty="0" err="1"/>
              <a:t>Keycloak</a:t>
            </a:r>
            <a:r>
              <a:rPr lang="it-IT" sz="2400" b="0" i="0" u="none" strike="noStrike" baseline="0" dirty="0"/>
              <a:t> e </a:t>
            </a:r>
            <a:r>
              <a:rPr lang="it-IT" sz="2400" b="1" i="1" u="none" strike="noStrike" baseline="0" dirty="0" err="1"/>
              <a:t>Vault</a:t>
            </a:r>
            <a:r>
              <a:rPr lang="it-IT" sz="2400" b="0" i="0" u="none" strike="noStrike" baseline="0" dirty="0"/>
              <a:t>. Inoltre, tra il Client e il Web Server è stata implementata l’interfaccia di comunicazione di rete </a:t>
            </a:r>
            <a:r>
              <a:rPr lang="it-IT" sz="2400" dirty="0"/>
              <a:t>(</a:t>
            </a:r>
            <a:r>
              <a:rPr lang="it-IT" sz="2400" b="1" i="1" u="none" strike="noStrike" baseline="0" dirty="0"/>
              <a:t>Reverse Proxy Apache Web Server</a:t>
            </a:r>
            <a:r>
              <a:rPr lang="it-IT" sz="2400" b="0" i="0" u="none" strike="noStrike" baseline="0" dirty="0"/>
              <a:t>).</a:t>
            </a:r>
            <a:endParaRPr lang="it-IT" sz="2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80AF736-B9AE-E03F-E3D1-DA4F68A61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0B6670F8-C242-C6C2-EBB9-3497B0599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89" y="2321108"/>
            <a:ext cx="9561690" cy="453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04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1EAA001-118C-073A-F6F1-02D765A25D2B}"/>
              </a:ext>
            </a:extLst>
          </p:cNvPr>
          <p:cNvSpPr txBox="1"/>
          <p:nvPr/>
        </p:nvSpPr>
        <p:spPr>
          <a:xfrm>
            <a:off x="458198" y="961296"/>
            <a:ext cx="7120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i="0" u="none" strike="noStrike" baseline="0" dirty="0">
                <a:solidFill>
                  <a:schemeClr val="accent4"/>
                </a:solidFill>
              </a:rPr>
              <a:t>[AC-12] TERMINAZIONE DELLA SESSIONE</a:t>
            </a:r>
            <a:endParaRPr lang="it-IT" sz="2800" dirty="0">
              <a:solidFill>
                <a:schemeClr val="accent4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DC56805-B55F-8865-B88E-CA0FEE98C510}"/>
              </a:ext>
            </a:extLst>
          </p:cNvPr>
          <p:cNvSpPr txBox="1"/>
          <p:nvPr/>
        </p:nvSpPr>
        <p:spPr>
          <a:xfrm>
            <a:off x="458198" y="1352937"/>
            <a:ext cx="108590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Termina automaticamente una sessione utente dopo determinate condizioni definite o eventi di attivazione che richiedono la disconnessione della sessione.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6DD89F-956F-B20D-1643-3C67A7C6B318}"/>
              </a:ext>
            </a:extLst>
          </p:cNvPr>
          <p:cNvSpPr txBox="1"/>
          <p:nvPr/>
        </p:nvSpPr>
        <p:spPr>
          <a:xfrm>
            <a:off x="458198" y="2183934"/>
            <a:ext cx="472504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it-IT" sz="2400" dirty="0"/>
          </a:p>
          <a:p>
            <a:pPr algn="l"/>
            <a:r>
              <a:rPr lang="it-IT" sz="2400" dirty="0"/>
              <a:t>I token di autenticazione generati da </a:t>
            </a:r>
            <a:r>
              <a:rPr lang="it-IT" sz="2400" dirty="0" err="1"/>
              <a:t>keycloak</a:t>
            </a:r>
            <a:r>
              <a:rPr lang="it-IT" sz="2400" dirty="0"/>
              <a:t> scadono dopo 10 minuti in caso di inattività dell’utente.</a:t>
            </a:r>
          </a:p>
          <a:p>
            <a:pPr algn="l"/>
            <a:endParaRPr lang="it-IT" sz="2400" dirty="0"/>
          </a:p>
          <a:p>
            <a:pPr algn="l"/>
            <a:endParaRPr lang="it-IT" sz="2400" dirty="0"/>
          </a:p>
          <a:p>
            <a:pPr algn="l"/>
            <a:endParaRPr lang="it-IT" sz="2400" dirty="0"/>
          </a:p>
          <a:p>
            <a:pPr algn="l"/>
            <a:r>
              <a:rPr lang="it-IT" sz="2400" dirty="0"/>
              <a:t>E’ </a:t>
            </a:r>
            <a:r>
              <a:rPr lang="it-IT" sz="2400" b="0" i="0" u="none" strike="noStrike" baseline="0" dirty="0"/>
              <a:t>stata implementata, inoltre, la funzione di logout interfacciandoci con le funzionalit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di </a:t>
            </a:r>
            <a:r>
              <a:rPr lang="it-IT" sz="2400" b="0" i="0" u="none" strike="noStrike" baseline="0" dirty="0" err="1"/>
              <a:t>keycloak</a:t>
            </a:r>
            <a:r>
              <a:rPr lang="it-IT" sz="2400" b="0" i="0" u="none" strike="noStrike" baseline="0" dirty="0"/>
              <a:t>.</a:t>
            </a:r>
            <a:endParaRPr lang="it-IT" sz="2400" dirty="0"/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AD0A4F55-72FE-D6EE-B8D6-42B8EF65A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600" y="2305979"/>
            <a:ext cx="6298202" cy="2458694"/>
          </a:xfrm>
          <a:prstGeom prst="rect">
            <a:avLst/>
          </a:prstGeom>
        </p:spPr>
      </p:pic>
      <p:pic>
        <p:nvPicPr>
          <p:cNvPr id="11" name="Picture 10" descr="A computer screen with text&#10;&#10;Description automatically generated">
            <a:extLst>
              <a:ext uri="{FF2B5EF4-FFF2-40B4-BE49-F238E27FC236}">
                <a16:creationId xmlns:a16="http://schemas.microsoft.com/office/drawing/2014/main" id="{116FC5F4-4729-7B62-6885-4CF1B15A05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8" t="64106" r="-1"/>
          <a:stretch/>
        </p:blipFill>
        <p:spPr>
          <a:xfrm>
            <a:off x="5435600" y="5061092"/>
            <a:ext cx="6296604" cy="88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53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1EAA001-118C-073A-F6F1-02D765A25D2B}"/>
              </a:ext>
            </a:extLst>
          </p:cNvPr>
          <p:cNvSpPr txBox="1"/>
          <p:nvPr/>
        </p:nvSpPr>
        <p:spPr>
          <a:xfrm>
            <a:off x="381230" y="151722"/>
            <a:ext cx="11429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i="0" u="none" strike="noStrike" baseline="0" dirty="0">
                <a:solidFill>
                  <a:srgbClr val="0070C0"/>
                </a:solidFill>
              </a:rPr>
              <a:t>[AC-14] AZIONI PERMESSE CON IDENTIFICAZIONE E AUTENTICAZIONE</a:t>
            </a:r>
            <a:endParaRPr lang="it-IT" sz="2400" dirty="0">
              <a:solidFill>
                <a:srgbClr val="0070C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C8CA0F-A285-1F5B-F205-6E80E046339B}"/>
              </a:ext>
            </a:extLst>
          </p:cNvPr>
          <p:cNvSpPr txBox="1"/>
          <p:nvPr/>
        </p:nvSpPr>
        <p:spPr>
          <a:xfrm>
            <a:off x="517996" y="1906144"/>
            <a:ext cx="1118437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Identificare e analizzare le azioni dell’utente che possono essere eseguite sul sistema senza effettuare identificazione o autenticazione.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1" i="1" u="none" strike="noStrike" baseline="0" dirty="0"/>
              <a:t>L’unica azione che non richiede identificazione </a:t>
            </a:r>
            <a:r>
              <a:rPr lang="it-IT" sz="2400" b="1" i="1" dirty="0"/>
              <a:t>è</a:t>
            </a:r>
            <a:r>
              <a:rPr lang="it-IT" sz="2400" b="1" i="1" u="none" strike="noStrike" baseline="0" dirty="0"/>
              <a:t> l’accesso alla Home. </a:t>
            </a:r>
            <a:r>
              <a:rPr lang="it-IT" sz="2400" b="0" i="0" u="none" strike="noStrike" baseline="0" dirty="0"/>
              <a:t>Da qui, poi, sar</a:t>
            </a:r>
            <a:r>
              <a:rPr lang="it-IT" sz="2400" dirty="0"/>
              <a:t>à</a:t>
            </a:r>
            <a:endParaRPr lang="it-IT" sz="2400" b="0" i="0" u="none" strike="noStrike" baseline="0" dirty="0"/>
          </a:p>
          <a:p>
            <a:pPr algn="l"/>
            <a:r>
              <a:rPr lang="it-IT" sz="2400" b="0" i="0" u="none" strike="noStrike" baseline="0" dirty="0"/>
              <a:t>necessario sia identificarsi che autenticarsi. </a:t>
            </a:r>
            <a:br>
              <a:rPr lang="it-IT" sz="2400" b="0" i="0" u="none" strike="noStrike" baseline="0" dirty="0"/>
            </a:br>
            <a:r>
              <a:rPr lang="it-IT" sz="2400" b="0" i="0" u="none" strike="noStrike" baseline="0" dirty="0"/>
              <a:t>Si avr</a:t>
            </a:r>
            <a:r>
              <a:rPr lang="it-IT" sz="2400" dirty="0"/>
              <a:t>à poi</a:t>
            </a:r>
            <a:r>
              <a:rPr lang="it-IT" sz="2400" b="0" i="0" u="none" strike="noStrike" baseline="0" dirty="0"/>
              <a:t> accesso alle sole funzionalità correlate ai ruoli prestabiliti. Qualora un utente dovesse tentare di accedere a funzionalit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a lui non concesse, sar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mostrata a schermo la </a:t>
            </a:r>
            <a:r>
              <a:rPr lang="it-IT" sz="2400" b="1" i="1" u="none" strike="noStrike" baseline="0" dirty="0"/>
              <a:t>pagina di errore.</a:t>
            </a:r>
            <a:endParaRPr lang="it-IT" sz="2400" b="1" i="1" dirty="0"/>
          </a:p>
        </p:txBody>
      </p:sp>
    </p:spTree>
    <p:extLst>
      <p:ext uri="{BB962C8B-B14F-4D97-AF65-F5344CB8AC3E}">
        <p14:creationId xmlns:p14="http://schemas.microsoft.com/office/powerpoint/2010/main" val="9585351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1EAA001-118C-073A-F6F1-02D765A25D2B}"/>
              </a:ext>
            </a:extLst>
          </p:cNvPr>
          <p:cNvSpPr txBox="1"/>
          <p:nvPr/>
        </p:nvSpPr>
        <p:spPr>
          <a:xfrm>
            <a:off x="381230" y="151722"/>
            <a:ext cx="11429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i="0" u="none" strike="noStrike" baseline="0" dirty="0">
                <a:solidFill>
                  <a:srgbClr val="0070C0"/>
                </a:solidFill>
              </a:rPr>
              <a:t>[AC-17] ACCESSO REMOTO</a:t>
            </a:r>
            <a:endParaRPr lang="it-IT" sz="2400" dirty="0">
              <a:solidFill>
                <a:srgbClr val="0070C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0178BB-F6D2-27CA-4A0F-5E6A03016FC7}"/>
              </a:ext>
            </a:extLst>
          </p:cNvPr>
          <p:cNvSpPr txBox="1"/>
          <p:nvPr/>
        </p:nvSpPr>
        <p:spPr>
          <a:xfrm>
            <a:off x="426191" y="1250740"/>
            <a:ext cx="1133961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it-IT" sz="2400" b="0" i="0" u="none" strike="noStrike" baseline="0" dirty="0"/>
              <a:t>Stabilire le restrizioni d’uso e i requisiti di connessione per ogni tipo di accesso remoto consentito;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it-IT" sz="2400" b="0" i="0" u="none" strike="noStrike" baseline="0" dirty="0"/>
              <a:t>Autorizzare ogni tipo di accesso remoto al sistema prima di consentire tali connessioni.</a:t>
            </a:r>
          </a:p>
          <a:p>
            <a:pPr algn="l"/>
            <a:br>
              <a:rPr lang="it-IT" sz="2400" b="0" i="0" u="none" strike="noStrike" baseline="0" dirty="0"/>
            </a:br>
            <a:r>
              <a:rPr lang="it-IT" sz="2400" b="0" i="0" u="none" strike="noStrike" baseline="0" dirty="0"/>
              <a:t>Le pagine we</a:t>
            </a:r>
            <a:r>
              <a:rPr lang="it-IT" sz="2400" dirty="0"/>
              <a:t>b</a:t>
            </a:r>
            <a:r>
              <a:rPr lang="it-IT" sz="2400" b="0" i="0" u="none" strike="noStrike" baseline="0" dirty="0"/>
              <a:t> dell'applicazione sono accessibili soltanto attraverso HTTPS, il che garantisce segretezza e autenticità delle comunicazioni tra l'applicazione e l'utente. </a:t>
            </a:r>
          </a:p>
          <a:p>
            <a:pPr algn="l"/>
            <a:endParaRPr lang="it-IT" sz="2400" dirty="0"/>
          </a:p>
          <a:p>
            <a:pPr algn="l"/>
            <a:r>
              <a:rPr lang="it-IT" sz="2400" b="1" i="0" u="none" strike="noStrike" baseline="0" dirty="0">
                <a:solidFill>
                  <a:schemeClr val="accent4"/>
                </a:solidFill>
              </a:rPr>
              <a:t>[AC-17(1)] MONITORAGGIO E CONTROLLO</a:t>
            </a:r>
          </a:p>
          <a:p>
            <a:pPr algn="l"/>
            <a:r>
              <a:rPr lang="it-IT" sz="2400" b="0" i="0" u="none" strike="noStrike" baseline="0" dirty="0"/>
              <a:t>Tutte le attività di accesso remoto ai servizi della logica di business e a </a:t>
            </a:r>
            <a:r>
              <a:rPr lang="it-IT" sz="2400" b="0" i="0" u="none" strike="noStrike" baseline="0" dirty="0" err="1"/>
              <a:t>Keycloak</a:t>
            </a:r>
            <a:r>
              <a:rPr lang="it-IT" sz="2400" b="0" i="0" u="none" strike="noStrike" baseline="0" dirty="0"/>
              <a:t> sono registrati dal </a:t>
            </a:r>
            <a:r>
              <a:rPr lang="it-IT" sz="2400" b="0" i="0" u="none" strike="noStrike" baseline="0" dirty="0" err="1"/>
              <a:t>logging</a:t>
            </a:r>
            <a:r>
              <a:rPr lang="it-IT" sz="2400" b="0" i="0" u="none" strike="noStrike" baseline="0" dirty="0"/>
              <a:t> di </a:t>
            </a:r>
            <a:r>
              <a:rPr lang="it-IT" sz="2400" b="0" i="0" u="none" strike="noStrike" baseline="0" dirty="0" err="1"/>
              <a:t>Keycloak</a:t>
            </a:r>
            <a:r>
              <a:rPr lang="it-IT" sz="2400" b="0" i="0" u="none" strike="noStrike" baseline="0" dirty="0"/>
              <a:t>. </a:t>
            </a:r>
            <a:br>
              <a:rPr lang="it-IT" sz="2400" b="0" i="0" u="none" strike="noStrike" baseline="0" dirty="0"/>
            </a:br>
            <a:endParaRPr lang="it-IT" sz="2400" b="0" i="0" u="none" strike="noStrike" baseline="0" dirty="0"/>
          </a:p>
          <a:p>
            <a:pPr algn="l"/>
            <a:r>
              <a:rPr lang="it-IT" sz="2400" b="1" i="0" u="none" strike="noStrike" baseline="0" dirty="0">
                <a:solidFill>
                  <a:schemeClr val="accent4"/>
                </a:solidFill>
              </a:rPr>
              <a:t>[AC-17(2)] PROTEZIONE DELLA CONFIDENZIALIT</a:t>
            </a:r>
            <a:r>
              <a:rPr lang="it-IT" sz="2400" b="1" dirty="0">
                <a:solidFill>
                  <a:schemeClr val="accent4"/>
                </a:solidFill>
              </a:rPr>
              <a:t>A’</a:t>
            </a:r>
            <a:r>
              <a:rPr lang="it-IT" sz="2400" b="1" i="0" u="none" strike="noStrike" baseline="0" dirty="0">
                <a:solidFill>
                  <a:schemeClr val="accent4"/>
                </a:solidFill>
              </a:rPr>
              <a:t> E INTEGRIT</a:t>
            </a:r>
            <a:r>
              <a:rPr lang="it-IT" sz="2400" b="1" dirty="0">
                <a:solidFill>
                  <a:schemeClr val="accent4"/>
                </a:solidFill>
              </a:rPr>
              <a:t>A’</a:t>
            </a:r>
            <a:r>
              <a:rPr lang="it-IT" sz="2400" b="1" i="0" u="none" strike="noStrike" baseline="0" dirty="0">
                <a:solidFill>
                  <a:schemeClr val="accent4"/>
                </a:solidFill>
              </a:rPr>
              <a:t> USANDO CRITTOGRAFIA</a:t>
            </a:r>
          </a:p>
          <a:p>
            <a:pPr algn="l"/>
            <a:r>
              <a:rPr lang="it-IT" sz="2400" b="0" i="0" u="none" strike="noStrike" baseline="0" dirty="0"/>
              <a:t>Per garantire la confidenzialit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e l’integrit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delle comunicazioni </a:t>
            </a:r>
            <a:r>
              <a:rPr lang="it-IT" sz="2400" dirty="0"/>
              <a:t>è</a:t>
            </a:r>
            <a:r>
              <a:rPr lang="it-IT" sz="2400" b="0" i="0" u="none" strike="noStrike" baseline="0" dirty="0"/>
              <a:t> stato usato TLS.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972000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5994AB-F83F-FC22-B90D-25F542412FE5}"/>
              </a:ext>
            </a:extLst>
          </p:cNvPr>
          <p:cNvSpPr txBox="1"/>
          <p:nvPr/>
        </p:nvSpPr>
        <p:spPr>
          <a:xfrm>
            <a:off x="5859429" y="2598002"/>
            <a:ext cx="409858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NIST Risk Management Framework</a:t>
            </a:r>
            <a:br>
              <a:rPr lang="it-IT" b="1" dirty="0"/>
            </a:br>
            <a:r>
              <a:rPr lang="it-IT" b="1" dirty="0"/>
              <a:t>SP 800-53 Rev. 5.1</a:t>
            </a:r>
            <a:br>
              <a:rPr lang="it-IT" dirty="0"/>
            </a:br>
            <a:br>
              <a:rPr lang="it-IT" dirty="0"/>
            </a:br>
            <a:r>
              <a:rPr lang="en-US" sz="2400" b="1" dirty="0">
                <a:solidFill>
                  <a:srgbClr val="C00000"/>
                </a:solidFill>
                <a:cs typeface="Times New Roman" panose="02020603050405020304" pitchFamily="18" charset="0"/>
              </a:rPr>
              <a:t>Identification And Authentication Control Family</a:t>
            </a:r>
            <a:endParaRPr lang="it-IT" b="1" dirty="0">
              <a:cs typeface="Times New Roman" panose="02020603050405020304" pitchFamily="18" charset="0"/>
            </a:endParaRPr>
          </a:p>
        </p:txBody>
      </p:sp>
      <p:pic>
        <p:nvPicPr>
          <p:cNvPr id="8" name="Picture 2" descr="NIST and the NIS Directive / Regulations - IP Performance">
            <a:extLst>
              <a:ext uri="{FF2B5EF4-FFF2-40B4-BE49-F238E27FC236}">
                <a16:creationId xmlns:a16="http://schemas.microsoft.com/office/drawing/2014/main" id="{5D5F98C1-FCDB-1098-E2A3-04A0A2641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5" t="26272" r="23360" b="27486"/>
          <a:stretch/>
        </p:blipFill>
        <p:spPr bwMode="auto">
          <a:xfrm>
            <a:off x="2695525" y="2905689"/>
            <a:ext cx="2915587" cy="10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BD0FC31C-BF27-016A-6064-B3557A052D7B}"/>
              </a:ext>
            </a:extLst>
          </p:cNvPr>
          <p:cNvCxnSpPr>
            <a:cxnSpLocks/>
          </p:cNvCxnSpPr>
          <p:nvPr/>
        </p:nvCxnSpPr>
        <p:spPr>
          <a:xfrm>
            <a:off x="5735270" y="2428240"/>
            <a:ext cx="0" cy="20015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871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420721" y="120945"/>
            <a:ext cx="8587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IDENTITY AND AUTHENTICATION CONTROLS FAMILY</a:t>
            </a:r>
            <a:endParaRPr lang="it-IT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891381-35CE-E2BC-57E7-6869453C1967}"/>
              </a:ext>
            </a:extLst>
          </p:cNvPr>
          <p:cNvSpPr txBox="1"/>
          <p:nvPr/>
        </p:nvSpPr>
        <p:spPr>
          <a:xfrm>
            <a:off x="614979" y="1506495"/>
            <a:ext cx="1096204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Questa famiglia di controlli permette di mitigare le minacce di </a:t>
            </a:r>
            <a:r>
              <a:rPr lang="it-IT" sz="2400" b="1" i="1" u="none" strike="noStrike" baseline="0" dirty="0" err="1"/>
              <a:t>Repudiation</a:t>
            </a:r>
            <a:r>
              <a:rPr lang="it-IT" sz="2400" b="1" i="1" u="none" strike="noStrike" baseline="0" dirty="0"/>
              <a:t> </a:t>
            </a:r>
            <a:r>
              <a:rPr lang="it-IT" sz="2400" b="0" i="0" u="none" strike="noStrike" baseline="0" dirty="0"/>
              <a:t>e </a:t>
            </a:r>
            <a:r>
              <a:rPr lang="it-IT" sz="2400" b="1" i="1" u="none" strike="noStrike" baseline="0" dirty="0" err="1"/>
              <a:t>Elevation</a:t>
            </a:r>
            <a:endParaRPr lang="it-IT" sz="2400" b="1" i="1" u="none" strike="noStrike" baseline="0" dirty="0"/>
          </a:p>
          <a:p>
            <a:pPr algn="l"/>
            <a:r>
              <a:rPr lang="it-IT" sz="2400" b="1" i="1" u="none" strike="noStrike" baseline="0" dirty="0"/>
              <a:t>of </a:t>
            </a:r>
            <a:r>
              <a:rPr lang="it-IT" sz="2400" b="1" i="1" u="none" strike="noStrike" baseline="0" dirty="0" err="1"/>
              <a:t>Privilege</a:t>
            </a:r>
            <a:r>
              <a:rPr lang="it-IT" sz="2400" b="0" i="0" u="none" strike="noStrike" baseline="0" dirty="0"/>
              <a:t>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1" i="0" u="none" strike="noStrike" baseline="0" dirty="0">
                <a:solidFill>
                  <a:srgbClr val="0070C0"/>
                </a:solidFill>
              </a:rPr>
              <a:t>[IA-1] POLICY E PROCEDURE</a:t>
            </a:r>
          </a:p>
          <a:p>
            <a:pPr algn="l"/>
            <a:r>
              <a:rPr lang="it-IT" sz="2400" b="0" i="0" u="none" strike="noStrike" baseline="0" dirty="0"/>
              <a:t>Tutte le policy e le procedure di identificazione e autenticazione devono essere documentate e ben designate.</a:t>
            </a:r>
          </a:p>
          <a:p>
            <a:pPr algn="l"/>
            <a:endParaRPr lang="it-IT" sz="2400" dirty="0"/>
          </a:p>
          <a:p>
            <a:pPr algn="l"/>
            <a:r>
              <a:rPr lang="it-IT" sz="2400" b="1" dirty="0">
                <a:solidFill>
                  <a:srgbClr val="0070C0"/>
                </a:solidFill>
              </a:rPr>
              <a:t>[IA-2] IDENTIFICAZIONE E AUTENTICAZIONE (ORGANIZATIONAL USER)</a:t>
            </a:r>
            <a:br>
              <a:rPr lang="it-IT" sz="2400" b="1" dirty="0">
                <a:solidFill>
                  <a:srgbClr val="0070C0"/>
                </a:solidFill>
              </a:rPr>
            </a:br>
            <a:r>
              <a:rPr lang="it-IT" sz="2400" dirty="0"/>
              <a:t>Identificare e autenticare in modo univoco gli utenti dell’organizzazione. Inoltre,</a:t>
            </a:r>
          </a:p>
          <a:p>
            <a:pPr algn="l"/>
            <a:r>
              <a:rPr lang="it-IT" sz="2400" dirty="0"/>
              <a:t>l’organizzazione deve utilizzare password, autenticatori fisici o dati biometrici per</a:t>
            </a:r>
          </a:p>
          <a:p>
            <a:pPr algn="l"/>
            <a:r>
              <a:rPr lang="it-IT" sz="2400" dirty="0"/>
              <a:t>autenticare le identità degli utenti o, nel caso dell’autenticazione a più fattori, una loro</a:t>
            </a:r>
          </a:p>
          <a:p>
            <a:pPr algn="l"/>
            <a:r>
              <a:rPr lang="it-IT" sz="2400" dirty="0"/>
              <a:t>combinazione.</a:t>
            </a:r>
          </a:p>
        </p:txBody>
      </p:sp>
    </p:spTree>
    <p:extLst>
      <p:ext uri="{BB962C8B-B14F-4D97-AF65-F5344CB8AC3E}">
        <p14:creationId xmlns:p14="http://schemas.microsoft.com/office/powerpoint/2010/main" val="39604580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5217D-3D41-7597-CAEA-4FC4A1483D38}"/>
              </a:ext>
            </a:extLst>
          </p:cNvPr>
          <p:cNvSpPr txBox="1"/>
          <p:nvPr/>
        </p:nvSpPr>
        <p:spPr>
          <a:xfrm>
            <a:off x="285913" y="0"/>
            <a:ext cx="94635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1" i="0" u="none" strike="noStrike" baseline="0" dirty="0">
                <a:solidFill>
                  <a:srgbClr val="0070C0"/>
                </a:solidFill>
              </a:rPr>
              <a:t>[IA-2(1)] IMPLEMENTARE AUTENTICAZIONE A PI</a:t>
            </a:r>
            <a:r>
              <a:rPr lang="it-IT" sz="2400" b="1" dirty="0">
                <a:solidFill>
                  <a:srgbClr val="0070C0"/>
                </a:solidFill>
              </a:rPr>
              <a:t>U’</a:t>
            </a:r>
            <a:r>
              <a:rPr lang="it-IT" sz="2400" b="1" i="0" u="none" strike="noStrike" baseline="0" dirty="0">
                <a:solidFill>
                  <a:srgbClr val="0070C0"/>
                </a:solidFill>
              </a:rPr>
              <a:t> FATTORI PER L’ACCESSO AD ACCOUNT PRIVILEGIATI </a:t>
            </a:r>
            <a:r>
              <a:rPr lang="it-IT" sz="2400" b="0" i="0" u="none" strike="noStrike" baseline="0" dirty="0"/>
              <a:t>e </a:t>
            </a:r>
            <a:r>
              <a:rPr lang="it-IT" sz="2400" b="1" i="0" u="none" strike="noStrike" baseline="0" dirty="0">
                <a:solidFill>
                  <a:srgbClr val="0070C0"/>
                </a:solidFill>
              </a:rPr>
              <a:t>[IA-2(2)] PER I NON PRIVILEGIATI</a:t>
            </a:r>
            <a:endParaRPr lang="it-IT" sz="24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C8D56-0EEC-D229-114F-AF113C42B0F5}"/>
              </a:ext>
            </a:extLst>
          </p:cNvPr>
          <p:cNvSpPr txBox="1"/>
          <p:nvPr/>
        </p:nvSpPr>
        <p:spPr>
          <a:xfrm>
            <a:off x="660670" y="1355742"/>
            <a:ext cx="499758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L’autenticazione avviene tramite login di </a:t>
            </a:r>
            <a:r>
              <a:rPr lang="it-IT" sz="2400" b="0" i="0" u="none" strike="noStrike" baseline="0" dirty="0" err="1"/>
              <a:t>Keycloak</a:t>
            </a:r>
            <a:r>
              <a:rPr lang="it-IT" sz="2400" b="0" i="0" u="none" strike="noStrike" baseline="0" dirty="0"/>
              <a:t>. Oltre all’inserimento della </a:t>
            </a:r>
            <a:r>
              <a:rPr lang="it-IT" sz="2400" b="1" i="0" u="none" strike="noStrike" baseline="0" dirty="0"/>
              <a:t>password</a:t>
            </a:r>
            <a:r>
              <a:rPr lang="it-IT" sz="2400" b="0" i="0" u="none" strike="noStrike" baseline="0" dirty="0"/>
              <a:t>, viene richiesto un </a:t>
            </a:r>
            <a:r>
              <a:rPr lang="it-IT" sz="2400" b="1" i="1" u="none" strike="noStrike" baseline="0" dirty="0"/>
              <a:t>OTP</a:t>
            </a:r>
            <a:r>
              <a:rPr lang="it-IT" sz="2400" b="0" i="0" u="none" strike="noStrike" baseline="0" dirty="0"/>
              <a:t>. 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0" i="0" u="none" strike="noStrike" baseline="0" dirty="0"/>
              <a:t>Nel farlo, </a:t>
            </a:r>
            <a:r>
              <a:rPr lang="it-IT" sz="2400" b="0" i="0" u="none" strike="noStrike" baseline="0" dirty="0" err="1"/>
              <a:t>Keycloak</a:t>
            </a:r>
            <a:r>
              <a:rPr lang="it-IT" sz="2400" b="0" i="0" u="none" strike="noStrike" baseline="0" dirty="0"/>
              <a:t> mostra un </a:t>
            </a:r>
            <a:r>
              <a:rPr lang="it-IT" sz="2400" b="0" i="0" u="none" strike="noStrike" baseline="0" dirty="0" err="1"/>
              <a:t>QRcode</a:t>
            </a:r>
            <a:r>
              <a:rPr lang="it-IT" sz="2400" b="0" i="0" u="none" strike="noStrike" baseline="0" dirty="0"/>
              <a:t> che </a:t>
            </a:r>
            <a:r>
              <a:rPr lang="it-IT" sz="2400" dirty="0"/>
              <a:t>è </a:t>
            </a:r>
            <a:r>
              <a:rPr lang="it-IT" sz="2400" b="0" i="0" u="none" strike="noStrike" baseline="0" dirty="0"/>
              <a:t>possibile scansionare mediante l’applicazione </a:t>
            </a:r>
            <a:r>
              <a:rPr lang="it-IT" sz="2400" b="1" i="1" u="none" strike="noStrike" baseline="0" dirty="0" err="1"/>
              <a:t>FreeOTP</a:t>
            </a:r>
            <a:r>
              <a:rPr lang="it-IT" sz="2400" b="0" i="0" u="none" strike="noStrike" baseline="0" dirty="0"/>
              <a:t>. </a:t>
            </a:r>
          </a:p>
          <a:p>
            <a:pPr algn="l"/>
            <a:endParaRPr lang="it-IT" sz="2400" dirty="0"/>
          </a:p>
          <a:p>
            <a:pPr algn="l"/>
            <a:r>
              <a:rPr lang="it-IT" sz="2400" b="0" i="0" u="none" strike="noStrike" baseline="0" dirty="0"/>
              <a:t>Da qui, tale applicazione crea l’OTP a durata limitata che dovr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essere inserito nell’interfaccia mostrata da </a:t>
            </a:r>
            <a:r>
              <a:rPr lang="it-IT" sz="2400" b="0" i="0" u="none" strike="noStrike" baseline="0" dirty="0" err="1"/>
              <a:t>keycloak</a:t>
            </a:r>
            <a:r>
              <a:rPr lang="it-IT" sz="2400" b="0" i="0" u="none" strike="noStrike" baseline="0" dirty="0"/>
              <a:t>.</a:t>
            </a:r>
            <a:endParaRPr lang="it-IT" sz="2400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CA96CC0-487F-B05A-2CE2-1B2582B90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815" y="2809379"/>
            <a:ext cx="4997585" cy="316339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D426DC3-F896-450C-13CD-50797B669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45" y="1246885"/>
            <a:ext cx="5400208" cy="131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45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420721" y="120945"/>
            <a:ext cx="8587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0070C0"/>
                </a:solidFill>
              </a:rPr>
              <a:t>[IA-2(1)] e [IA-2(2)]</a:t>
            </a:r>
            <a:endParaRPr lang="it-IT" sz="2800" dirty="0"/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8DDB0CE0-F36F-281B-F478-435133E3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62" y="1092784"/>
            <a:ext cx="4582900" cy="5412673"/>
          </a:xfrm>
          <a:prstGeom prst="rect">
            <a:avLst/>
          </a:prstGeom>
        </p:spPr>
      </p:pic>
      <p:pic>
        <p:nvPicPr>
          <p:cNvPr id="11" name="Picture 10" descr="A screen shot of a login&#10;&#10;Description automatically generated">
            <a:extLst>
              <a:ext uri="{FF2B5EF4-FFF2-40B4-BE49-F238E27FC236}">
                <a16:creationId xmlns:a16="http://schemas.microsoft.com/office/drawing/2014/main" id="{4BD209BC-EF95-811A-6801-933E81449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136" y="2160751"/>
            <a:ext cx="5925797" cy="36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967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420721" y="120945"/>
            <a:ext cx="8587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0070C0"/>
                </a:solidFill>
              </a:rPr>
              <a:t>[IA-2(8)] ACCESSI AGLI ACCOUNT RESISTENTI AL REPLAY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CF426-D951-030E-3294-5BC393F1536B}"/>
              </a:ext>
            </a:extLst>
          </p:cNvPr>
          <p:cNvSpPr txBox="1"/>
          <p:nvPr/>
        </p:nvSpPr>
        <p:spPr>
          <a:xfrm>
            <a:off x="609600" y="1720840"/>
            <a:ext cx="109727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Implementare meccanismi di autenticazione resistenti al </a:t>
            </a:r>
            <a:r>
              <a:rPr lang="it-IT" sz="2400" b="1" i="1" u="none" strike="noStrike" baseline="0" dirty="0"/>
              <a:t>replay-attack</a:t>
            </a:r>
            <a:r>
              <a:rPr lang="it-IT" sz="2400" b="0" i="0" u="none" strike="noStrike" baseline="0" dirty="0"/>
              <a:t> per accesso ad account privilegiati e non privilegiati.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0" i="0" u="none" strike="noStrike" baseline="0" dirty="0"/>
              <a:t>Il protocollo </a:t>
            </a:r>
            <a:r>
              <a:rPr lang="it-IT" sz="2400" b="1" i="1" u="none" strike="noStrike" baseline="0" dirty="0"/>
              <a:t>TLS</a:t>
            </a:r>
            <a:r>
              <a:rPr lang="it-IT" sz="2400" b="0" i="0" u="none" strike="noStrike" baseline="0" dirty="0"/>
              <a:t> utilizza dei valori validi solo una volta, chiamati </a:t>
            </a:r>
            <a:r>
              <a:rPr lang="it-IT" sz="2400" b="0" i="0" u="none" strike="noStrike" baseline="0" dirty="0" err="1"/>
              <a:t>number</a:t>
            </a:r>
            <a:r>
              <a:rPr lang="it-IT" sz="2400" b="0" i="0" u="none" strike="noStrike" baseline="0" dirty="0"/>
              <a:t> once che contrastano i replay-attack. 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0" i="0" u="none" strike="noStrike" baseline="0" dirty="0"/>
              <a:t>Inoltre, usando </a:t>
            </a:r>
            <a:r>
              <a:rPr lang="it-IT" sz="2400" b="1" i="1" u="none" strike="noStrike" baseline="0" dirty="0" err="1"/>
              <a:t>OpenID</a:t>
            </a:r>
            <a:r>
              <a:rPr lang="it-IT" sz="2400" b="1" i="1" u="none" strike="noStrike" baseline="0" dirty="0"/>
              <a:t> Connect </a:t>
            </a:r>
            <a:r>
              <a:rPr lang="it-IT" sz="2400" b="0" i="0" u="none" strike="noStrike" baseline="0" dirty="0"/>
              <a:t>come protocollo di autenticazione, viene usato un </a:t>
            </a:r>
            <a:r>
              <a:rPr lang="it-IT" sz="2400" b="0" i="0" u="none" strike="noStrike" baseline="0" dirty="0" err="1"/>
              <a:t>number</a:t>
            </a:r>
            <a:r>
              <a:rPr lang="it-IT" sz="2400" b="0" i="0" u="none" strike="noStrike" baseline="0" dirty="0"/>
              <a:t> once valido solo una volta per richiedere a </a:t>
            </a:r>
            <a:r>
              <a:rPr lang="it-IT" sz="2400" b="0" i="0" u="none" strike="noStrike" baseline="0" dirty="0" err="1"/>
              <a:t>Keycloak</a:t>
            </a:r>
            <a:r>
              <a:rPr lang="it-IT" sz="2400" b="0" i="0" u="none" strike="noStrike" baseline="0" dirty="0"/>
              <a:t> il rilascio del token di sessione e del token di autorizzazione.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1403621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635134" y="1304146"/>
            <a:ext cx="8587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accent4"/>
                </a:solidFill>
              </a:rPr>
              <a:t>[IA-3] IDENTIFICAZIONE E AUTENTICAZIONE DEL DEVICE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156A6-6EE9-1755-957A-C6E05F7559BB}"/>
              </a:ext>
            </a:extLst>
          </p:cNvPr>
          <p:cNvSpPr txBox="1"/>
          <p:nvPr/>
        </p:nvSpPr>
        <p:spPr>
          <a:xfrm>
            <a:off x="635134" y="1827366"/>
            <a:ext cx="109217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Identificare e autenticare in modo univoco i dispositivi prima di stabilire una connessione</a:t>
            </a:r>
            <a:r>
              <a:rPr lang="it-IT" sz="2400" dirty="0"/>
              <a:t> </a:t>
            </a:r>
            <a:r>
              <a:rPr lang="it-IT" sz="2400" b="0" i="0" u="none" strike="noStrike" baseline="0" dirty="0"/>
              <a:t>locale, remota o tramite rete.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0" i="0" u="none" strike="noStrike" baseline="0" dirty="0"/>
              <a:t>In seguito all’autenticazione tramite </a:t>
            </a:r>
            <a:r>
              <a:rPr lang="it-IT" sz="2400" b="0" i="0" u="none" strike="noStrike" baseline="0" dirty="0" err="1"/>
              <a:t>keycloak</a:t>
            </a:r>
            <a:r>
              <a:rPr lang="it-IT" sz="2400" b="0" i="0" u="none" strike="noStrike" baseline="0" dirty="0"/>
              <a:t>, ad ogni utente viene associato l’</a:t>
            </a:r>
            <a:r>
              <a:rPr lang="it-IT" sz="2400" b="1" i="1" u="none" strike="noStrike" baseline="0" dirty="0"/>
              <a:t>indirizzo</a:t>
            </a:r>
          </a:p>
          <a:p>
            <a:pPr algn="l"/>
            <a:r>
              <a:rPr lang="it-IT" sz="2400" b="1" i="1" u="none" strike="noStrike" baseline="0" dirty="0"/>
              <a:t>IP</a:t>
            </a:r>
            <a:r>
              <a:rPr lang="it-IT" sz="2400" b="0" i="0" u="none" strike="noStrike" baseline="0" dirty="0"/>
              <a:t> e i </a:t>
            </a:r>
            <a:r>
              <a:rPr lang="it-IT" sz="2400" b="1" i="0" u="none" strike="noStrike" baseline="0" dirty="0"/>
              <a:t>dettagli di accesso del device utilizzato</a:t>
            </a:r>
            <a:r>
              <a:rPr lang="it-IT" sz="2400" b="0" i="0" u="none" strike="noStrike" baseline="0" dirty="0"/>
              <a:t>. </a:t>
            </a:r>
          </a:p>
          <a:p>
            <a:pPr algn="l"/>
            <a:r>
              <a:rPr lang="it-IT" sz="2400" b="0" i="0" u="none" strike="noStrike" baseline="0" dirty="0"/>
              <a:t>In questo modo, non </a:t>
            </a:r>
            <a:r>
              <a:rPr lang="it-IT" sz="2400" dirty="0"/>
              <a:t>è</a:t>
            </a:r>
            <a:r>
              <a:rPr lang="it-IT" sz="2400" b="0" i="0" u="none" strike="noStrike" baseline="0" dirty="0"/>
              <a:t> possibile accedere con lo stesso token da un altro device.</a:t>
            </a:r>
            <a:endParaRPr lang="it-IT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DDDCDE-08A7-54B5-BB14-6B11DA57E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29" y="4398757"/>
            <a:ext cx="9758339" cy="98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85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420721" y="120945"/>
            <a:ext cx="8587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0070C0"/>
                </a:solidFill>
              </a:rPr>
              <a:t>[IA-4] GESTIONE IDENTIFICATORI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CA149-0475-592E-870D-24F34847A151}"/>
              </a:ext>
            </a:extLst>
          </p:cNvPr>
          <p:cNvSpPr txBox="1"/>
          <p:nvPr/>
        </p:nvSpPr>
        <p:spPr>
          <a:xfrm>
            <a:off x="507459" y="1526606"/>
            <a:ext cx="604249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Assegnare un identificatore univoco che caratterizzi l’individuo e il ruolo che possiede.</a:t>
            </a:r>
          </a:p>
          <a:p>
            <a:pPr algn="l"/>
            <a:r>
              <a:rPr lang="it-IT" sz="2400" b="0" i="0" u="none" strike="noStrike" baseline="0" dirty="0"/>
              <a:t>Prevenire il riuso di identificatori.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0" i="0" u="none" strike="noStrike" baseline="0" dirty="0"/>
              <a:t>Con l’inserimento di un nuovo </a:t>
            </a:r>
            <a:r>
              <a:rPr lang="it-IT" sz="2400" dirty="0"/>
              <a:t>utente </a:t>
            </a:r>
            <a:r>
              <a:rPr lang="it-IT" sz="2400" b="0" i="0" u="none" strike="noStrike" baseline="0" dirty="0"/>
              <a:t>su </a:t>
            </a:r>
            <a:r>
              <a:rPr lang="it-IT" sz="2400" b="0" i="0" u="none" strike="noStrike" baseline="0" dirty="0" err="1"/>
              <a:t>keycloak</a:t>
            </a:r>
            <a:r>
              <a:rPr lang="it-IT" sz="2400" b="0" i="0" u="none" strike="noStrike" baseline="0" dirty="0"/>
              <a:t>, gli verr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assegnato un </a:t>
            </a:r>
            <a:r>
              <a:rPr lang="it-IT" sz="2400" b="1" i="1" u="none" strike="noStrike" baseline="0" dirty="0"/>
              <a:t>ID univoco</a:t>
            </a:r>
            <a:r>
              <a:rPr lang="it-IT" sz="2400" b="0" i="0" u="none" strike="noStrike" baseline="0" dirty="0"/>
              <a:t>. </a:t>
            </a:r>
          </a:p>
          <a:p>
            <a:pPr algn="l"/>
            <a:endParaRPr lang="it-IT" sz="2400" dirty="0"/>
          </a:p>
          <a:p>
            <a:pPr algn="l"/>
            <a:endParaRPr lang="it-IT" sz="2400" dirty="0"/>
          </a:p>
          <a:p>
            <a:pPr algn="l"/>
            <a:r>
              <a:rPr lang="it-IT" sz="2400" b="0" i="0" u="none" strike="noStrike" baseline="0" dirty="0"/>
              <a:t>Inoltre, al primo accesso, gli sar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richiesto di verificare la sua email tramite </a:t>
            </a:r>
            <a:r>
              <a:rPr lang="it-IT" sz="2400" dirty="0" err="1"/>
              <a:t>K</a:t>
            </a:r>
            <a:r>
              <a:rPr lang="it-IT" sz="2400" b="0" i="0" u="none" strike="noStrike" baseline="0" dirty="0" err="1"/>
              <a:t>eycloak</a:t>
            </a:r>
            <a:r>
              <a:rPr lang="it-IT" sz="2400" b="0" i="0" u="none" strike="noStrike" baseline="0" dirty="0"/>
              <a:t>, il quale si accerter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che corrisponda ad un utente effettivo.</a:t>
            </a:r>
            <a:endParaRPr lang="it-IT" sz="2400" dirty="0"/>
          </a:p>
        </p:txBody>
      </p:sp>
      <p:pic>
        <p:nvPicPr>
          <p:cNvPr id="10" name="Picture 9" descr="Popcorn on a white surface&#10;&#10;Description automatically generated">
            <a:extLst>
              <a:ext uri="{FF2B5EF4-FFF2-40B4-BE49-F238E27FC236}">
                <a16:creationId xmlns:a16="http://schemas.microsoft.com/office/drawing/2014/main" id="{B7208E5D-470E-649A-3A29-AA6C64D7ED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1"/>
          <a:stretch/>
        </p:blipFill>
        <p:spPr>
          <a:xfrm>
            <a:off x="6549956" y="1958260"/>
            <a:ext cx="4915711" cy="348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3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158620" y="111969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Web app – home page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80214DE-8C2B-DA8F-9DB3-73668FBD35F5}"/>
              </a:ext>
            </a:extLst>
          </p:cNvPr>
          <p:cNvSpPr txBox="1"/>
          <p:nvPr/>
        </p:nvSpPr>
        <p:spPr>
          <a:xfrm>
            <a:off x="689087" y="1123439"/>
            <a:ext cx="10813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400" dirty="0"/>
              <a:t>La home page dell’applicazione Easy Cinema consente di entrare nell’area dedicata agli utenti o quella dedicata ai dipendenti.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24E1EF5-CF4F-185D-E2DB-D75568FD0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4162AFF-BD00-33A9-7C77-5C3E083F8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963" y="2177186"/>
            <a:ext cx="10109200" cy="411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205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420721" y="120945"/>
            <a:ext cx="8587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0070C0"/>
                </a:solidFill>
              </a:rPr>
              <a:t>[IA-5] GESTIONE AUTENTICATORI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1CC59-49FE-8F65-042D-79A24E828719}"/>
              </a:ext>
            </a:extLst>
          </p:cNvPr>
          <p:cNvSpPr txBox="1"/>
          <p:nvPr/>
        </p:nvSpPr>
        <p:spPr>
          <a:xfrm>
            <a:off x="349650" y="1053380"/>
            <a:ext cx="1160564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>
                <a:solidFill>
                  <a:srgbClr val="000000"/>
                </a:solidFill>
              </a:rPr>
              <a:t>Gestire gli autenticatori del sistema in modo da:</a:t>
            </a:r>
          </a:p>
          <a:p>
            <a:pPr algn="l"/>
            <a:r>
              <a:rPr lang="it-IT" sz="2400" b="0" i="0" u="none" strike="noStrike" baseline="0" dirty="0">
                <a:solidFill>
                  <a:srgbClr val="3333B3"/>
                </a:solidFill>
              </a:rPr>
              <a:t>a. </a:t>
            </a:r>
            <a:r>
              <a:rPr lang="it-IT" sz="2400" b="0" i="0" u="none" strike="noStrike" baseline="0" dirty="0">
                <a:solidFill>
                  <a:srgbClr val="000000"/>
                </a:solidFill>
              </a:rPr>
              <a:t>Verificare l’identit</a:t>
            </a:r>
            <a:r>
              <a:rPr lang="it-IT" sz="2400" dirty="0">
                <a:solidFill>
                  <a:srgbClr val="000000"/>
                </a:solidFill>
              </a:rPr>
              <a:t>à</a:t>
            </a:r>
            <a:r>
              <a:rPr lang="it-IT" sz="2400" b="0" i="0" u="none" strike="noStrike" baseline="0" dirty="0">
                <a:solidFill>
                  <a:srgbClr val="000000"/>
                </a:solidFill>
              </a:rPr>
              <a:t> dell’individuo, del ruolo o del dispositivo che riceve l’autenticatore;</a:t>
            </a:r>
          </a:p>
          <a:p>
            <a:pPr algn="l"/>
            <a:r>
              <a:rPr lang="it-IT" sz="2400" b="0" i="0" u="none" strike="noStrike" baseline="0" dirty="0">
                <a:solidFill>
                  <a:srgbClr val="3333B3"/>
                </a:solidFill>
              </a:rPr>
              <a:t>b. </a:t>
            </a:r>
            <a:r>
              <a:rPr lang="it-IT" sz="2400" b="0" i="0" u="none" strike="noStrike" baseline="0" dirty="0">
                <a:solidFill>
                  <a:srgbClr val="000000"/>
                </a:solidFill>
              </a:rPr>
              <a:t>Stabilire il contenuto dell’autenticatore per ogni autenticatore emesso dall’organizzazione;</a:t>
            </a:r>
          </a:p>
          <a:p>
            <a:pPr algn="l"/>
            <a:r>
              <a:rPr lang="it-IT" sz="2400" b="0" i="0" u="none" strike="noStrike" baseline="0" dirty="0">
                <a:solidFill>
                  <a:srgbClr val="3333B3"/>
                </a:solidFill>
              </a:rPr>
              <a:t>c. </a:t>
            </a:r>
            <a:r>
              <a:rPr lang="it-IT" sz="2400" b="0" i="0" u="none" strike="noStrike" baseline="0" dirty="0">
                <a:solidFill>
                  <a:srgbClr val="000000"/>
                </a:solidFill>
              </a:rPr>
              <a:t>Garantire che gli autenticatori dispongano delle risorse sufficienti per l’uso previsto;</a:t>
            </a:r>
          </a:p>
          <a:p>
            <a:pPr algn="l"/>
            <a:r>
              <a:rPr lang="it-IT" sz="2400" b="0" i="0" u="none" strike="noStrike" baseline="0" dirty="0">
                <a:solidFill>
                  <a:srgbClr val="3333B3"/>
                </a:solidFill>
              </a:rPr>
              <a:t>d. </a:t>
            </a:r>
            <a:r>
              <a:rPr lang="it-IT" sz="2400" b="0" i="0" u="none" strike="noStrike" baseline="0" dirty="0">
                <a:solidFill>
                  <a:srgbClr val="000000"/>
                </a:solidFill>
              </a:rPr>
              <a:t>Stabilire e implementare procedure amministrative per la distribuzione degli autenticatori, per quelli persi, compromessi o danneggiati e per revocarli;</a:t>
            </a:r>
          </a:p>
          <a:p>
            <a:pPr algn="l"/>
            <a:r>
              <a:rPr lang="it-IT" sz="2400" b="0" i="0" u="none" strike="noStrike" baseline="0" dirty="0">
                <a:solidFill>
                  <a:srgbClr val="3333B3"/>
                </a:solidFill>
              </a:rPr>
              <a:t>e. </a:t>
            </a:r>
            <a:r>
              <a:rPr lang="it-IT" sz="2400" b="0" i="0" u="none" strike="noStrike" baseline="0" dirty="0">
                <a:solidFill>
                  <a:srgbClr val="000000"/>
                </a:solidFill>
              </a:rPr>
              <a:t>Modifica degli autenticatori predefiniti prima del primo utilizzo;</a:t>
            </a:r>
          </a:p>
          <a:p>
            <a:pPr algn="l"/>
            <a:r>
              <a:rPr lang="it-IT" sz="2400" b="0" i="0" u="none" strike="noStrike" baseline="0" dirty="0">
                <a:solidFill>
                  <a:srgbClr val="3333B3"/>
                </a:solidFill>
              </a:rPr>
              <a:t>f. </a:t>
            </a:r>
            <a:r>
              <a:rPr lang="it-IT" sz="2400" b="0" i="0" u="none" strike="noStrike" baseline="0" dirty="0">
                <a:solidFill>
                  <a:srgbClr val="000000"/>
                </a:solidFill>
              </a:rPr>
              <a:t>Proteggere il contenuto dell’autenticatore da divulgazione e modifiche non autorizzate;</a:t>
            </a:r>
          </a:p>
          <a:p>
            <a:pPr algn="l"/>
            <a:r>
              <a:rPr lang="it-IT" sz="2400" dirty="0">
                <a:solidFill>
                  <a:srgbClr val="3333B3"/>
                </a:solidFill>
              </a:rPr>
              <a:t>g. </a:t>
            </a:r>
            <a:r>
              <a:rPr lang="it-IT" sz="2400" b="0" i="0" u="none" strike="noStrike" baseline="0" dirty="0">
                <a:solidFill>
                  <a:srgbClr val="000000"/>
                </a:solidFill>
              </a:rPr>
              <a:t>Implementare ai dispositivi controlli specifici per proteggere gli autenticatori.</a:t>
            </a:r>
          </a:p>
          <a:p>
            <a:pPr algn="l"/>
            <a:endParaRPr lang="it-IT" sz="2400" b="0" i="0" u="none" strike="noStrike" baseline="0" dirty="0">
              <a:solidFill>
                <a:srgbClr val="000000"/>
              </a:solidFill>
            </a:endParaRPr>
          </a:p>
          <a:p>
            <a:pPr algn="l"/>
            <a:r>
              <a:rPr lang="it-IT" sz="2400" b="0" i="0" u="none" strike="noStrike" baseline="0" dirty="0">
                <a:solidFill>
                  <a:srgbClr val="000000"/>
                </a:solidFill>
              </a:rPr>
              <a:t>Al momento della registrazione di un utente, dovr</a:t>
            </a:r>
            <a:r>
              <a:rPr lang="it-IT" sz="2400" dirty="0">
                <a:solidFill>
                  <a:srgbClr val="000000"/>
                </a:solidFill>
              </a:rPr>
              <a:t>à</a:t>
            </a:r>
            <a:r>
              <a:rPr lang="it-IT" sz="2400" b="0" i="0" u="none" strike="noStrike" baseline="0" dirty="0">
                <a:solidFill>
                  <a:srgbClr val="000000"/>
                </a:solidFill>
              </a:rPr>
              <a:t> inserire una password che deve</a:t>
            </a:r>
          </a:p>
          <a:p>
            <a:pPr algn="l"/>
            <a:r>
              <a:rPr lang="it-IT" sz="2400" b="0" i="0" u="none" strike="noStrike" baseline="0" dirty="0">
                <a:solidFill>
                  <a:srgbClr val="000000"/>
                </a:solidFill>
              </a:rPr>
              <a:t>seguire determinate </a:t>
            </a:r>
            <a:r>
              <a:rPr lang="it-IT" sz="2400" b="1" i="1" u="none" strike="noStrike" baseline="0" dirty="0">
                <a:solidFill>
                  <a:srgbClr val="000000"/>
                </a:solidFill>
              </a:rPr>
              <a:t>policy di sicurezza</a:t>
            </a:r>
            <a:r>
              <a:rPr lang="it-IT" sz="2400" b="0" i="0" u="none" strike="noStrike" baseline="0" dirty="0">
                <a:solidFill>
                  <a:srgbClr val="000000"/>
                </a:solidFill>
              </a:rPr>
              <a:t>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5688206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420721" y="120945"/>
            <a:ext cx="8587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0070C0"/>
                </a:solidFill>
              </a:rPr>
              <a:t>[IA-5(1)] AUTENTICAZIONE PASSWORD-BASED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7F670-6811-0D77-0AF7-551421DADD7E}"/>
              </a:ext>
            </a:extLst>
          </p:cNvPr>
          <p:cNvSpPr txBox="1"/>
          <p:nvPr/>
        </p:nvSpPr>
        <p:spPr>
          <a:xfrm>
            <a:off x="564146" y="1526111"/>
            <a:ext cx="11063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>
                <a:solidFill>
                  <a:srgbClr val="000000"/>
                </a:solidFill>
              </a:rPr>
              <a:t>Verificare, quando gli utenti creano o aggiornano le password, che le password non si trovino nell’elenco delle password comunemente utilizzate, attese o compromesse;</a:t>
            </a:r>
          </a:p>
        </p:txBody>
      </p:sp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FC379BF-09AC-94CD-3F57-3D4B5AC09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99" y="3118109"/>
            <a:ext cx="10044030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203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420721" y="120945"/>
            <a:ext cx="8587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0070C0"/>
                </a:solidFill>
              </a:rPr>
              <a:t>[IA-5(1)] AUTENTICAZIONE PASSWORD-BASED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9E0A4-7243-0831-7CF5-005F92253043}"/>
              </a:ext>
            </a:extLst>
          </p:cNvPr>
          <p:cNvSpPr txBox="1"/>
          <p:nvPr/>
        </p:nvSpPr>
        <p:spPr>
          <a:xfrm>
            <a:off x="505839" y="1007930"/>
            <a:ext cx="113035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La password dovr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rispettare determinati </a:t>
            </a:r>
            <a:r>
              <a:rPr lang="it-IT" sz="2400" b="1" i="1" u="none" strike="noStrike" baseline="0" dirty="0"/>
              <a:t>vincoli di sicurezza </a:t>
            </a:r>
            <a:r>
              <a:rPr lang="it-IT" sz="2400" b="0" i="0" u="none" strike="noStrike" baseline="0" dirty="0"/>
              <a:t>stabiliti mediante </a:t>
            </a:r>
            <a:r>
              <a:rPr lang="it-IT" sz="2400" dirty="0" err="1"/>
              <a:t>K</a:t>
            </a:r>
            <a:r>
              <a:rPr lang="it-IT" sz="2400" b="0" i="0" u="none" strike="noStrike" baseline="0" dirty="0" err="1"/>
              <a:t>eycloak</a:t>
            </a:r>
            <a:r>
              <a:rPr lang="it-IT" sz="2400" b="0" i="0" u="none" strike="noStrike" baseline="0" dirty="0"/>
              <a:t>;</a:t>
            </a:r>
          </a:p>
          <a:p>
            <a:pPr algn="l"/>
            <a:r>
              <a:rPr lang="it-IT" sz="2400" dirty="0"/>
              <a:t>S</a:t>
            </a:r>
            <a:r>
              <a:rPr lang="it-IT" sz="2400" b="0" i="0" u="none" strike="noStrike" baseline="0" dirty="0"/>
              <a:t>i è stabilito che le password debbano avere minima lunghezza pari a 8 caratteri, un carattere speciale, una cifra, un carattere minuscolo e un carattere maiuscolo. </a:t>
            </a:r>
          </a:p>
          <a:p>
            <a:pPr algn="l"/>
            <a:endParaRPr lang="it-IT" sz="2400" dirty="0"/>
          </a:p>
          <a:p>
            <a:pPr algn="l"/>
            <a:r>
              <a:rPr lang="it-IT" sz="2400" b="0" i="0" u="none" strike="noStrike" baseline="0" dirty="0"/>
              <a:t>Prima di essere memorizzate, verranno </a:t>
            </a:r>
            <a:r>
              <a:rPr lang="it-IT" sz="2400" b="0" i="0" u="none" strike="noStrike" baseline="0" dirty="0" err="1"/>
              <a:t>hashate</a:t>
            </a:r>
            <a:r>
              <a:rPr lang="it-IT" sz="2400" b="0" i="0" u="none" strike="noStrike" baseline="0" dirty="0"/>
              <a:t> con l’algoritmo ”pbkdf2-sha256” e tale hash verr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iterato 27500 volte.</a:t>
            </a:r>
            <a:endParaRPr lang="it-IT" sz="240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7F2ED5E-9390-B365-C053-B556D073D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61" y="3252227"/>
            <a:ext cx="6397678" cy="348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031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669182" y="1238842"/>
            <a:ext cx="8587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accent4"/>
                </a:solidFill>
              </a:rPr>
              <a:t>[IA-5(6)] PROTEZIONE DEGLI AUTENTICATORI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76BB6-C986-4044-5CEC-189BC88B07A7}"/>
              </a:ext>
            </a:extLst>
          </p:cNvPr>
          <p:cNvSpPr txBox="1"/>
          <p:nvPr/>
        </p:nvSpPr>
        <p:spPr>
          <a:xfrm>
            <a:off x="669182" y="1762062"/>
            <a:ext cx="1085363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Proteggere gli autenticatori in base alla categoria di sicurezza delle informazioni a cui l’uso dell’autenticatore consente l’accesso.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0" i="0" u="none" strike="noStrike" baseline="0" dirty="0"/>
              <a:t>Usando </a:t>
            </a:r>
            <a:r>
              <a:rPr lang="it-IT" sz="2400" b="0" i="0" u="none" strike="noStrike" baseline="0" dirty="0" err="1"/>
              <a:t>Keycloak</a:t>
            </a:r>
            <a:r>
              <a:rPr lang="it-IT" sz="2400" b="0" i="0" u="none" strike="noStrike" baseline="0" dirty="0"/>
              <a:t> come autenticatore, si ha la possibilità di memorizzare le credenziali in modo sicuro e affidabile. Infatti, come detto nella slide precedente, si </a:t>
            </a:r>
            <a:r>
              <a:rPr lang="it-IT" sz="2400" dirty="0"/>
              <a:t>è</a:t>
            </a:r>
            <a:r>
              <a:rPr lang="it-IT" sz="2400" b="0" i="0" u="none" strike="noStrike" baseline="0" dirty="0"/>
              <a:t> settato </a:t>
            </a:r>
            <a:r>
              <a:rPr lang="it-IT" sz="2400" dirty="0" err="1"/>
              <a:t>K</a:t>
            </a:r>
            <a:r>
              <a:rPr lang="it-IT" sz="2400" b="0" i="0" u="none" strike="noStrike" baseline="0" dirty="0" err="1"/>
              <a:t>eycloak</a:t>
            </a:r>
            <a:r>
              <a:rPr lang="it-IT" sz="2400" b="0" i="0" u="none" strike="noStrike" baseline="0" dirty="0"/>
              <a:t> in modo da conservare le password soltanto dopo averle accuratamente </a:t>
            </a:r>
            <a:r>
              <a:rPr lang="it-IT" sz="2400" b="1" i="1" u="none" strike="noStrike" baseline="0" dirty="0" err="1"/>
              <a:t>hashate</a:t>
            </a:r>
            <a:r>
              <a:rPr lang="it-IT" sz="2400" b="0" i="0" u="none" strike="noStrike" baseline="0" dirty="0"/>
              <a:t>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0472297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420721" y="120945"/>
            <a:ext cx="8587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0070C0"/>
                </a:solidFill>
              </a:rPr>
              <a:t>[IA-6] FEEDBACK DI AUTENTICAZIONE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76BB6-C986-4044-5CEC-189BC88B07A7}"/>
              </a:ext>
            </a:extLst>
          </p:cNvPr>
          <p:cNvSpPr txBox="1"/>
          <p:nvPr/>
        </p:nvSpPr>
        <p:spPr>
          <a:xfrm>
            <a:off x="420721" y="886055"/>
            <a:ext cx="114275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Oscurare il feedback delle informazioni di autenticazione durante il processo di</a:t>
            </a:r>
          </a:p>
          <a:p>
            <a:pPr algn="l"/>
            <a:r>
              <a:rPr lang="it-IT" sz="2400" b="0" i="0" u="none" strike="noStrike" baseline="0" dirty="0"/>
              <a:t>autenticazione per </a:t>
            </a:r>
            <a:r>
              <a:rPr lang="it-IT" sz="2400" b="1" i="1" u="none" strike="noStrike" baseline="0" dirty="0"/>
              <a:t>proteggere le informazioni </a:t>
            </a:r>
            <a:r>
              <a:rPr lang="it-IT" sz="2400" b="0" i="0" u="none" strike="noStrike" baseline="0" dirty="0"/>
              <a:t>da un possibile sfruttamento e utilizzo da parte di individui non autorizzati.</a:t>
            </a:r>
          </a:p>
          <a:p>
            <a:pPr algn="l"/>
            <a:r>
              <a:rPr lang="it-IT" sz="2400" b="0" i="0" u="none" strike="noStrike" baseline="0" dirty="0"/>
              <a:t>Nel momento in cui l’utente inserisce le proprie credenziali, queste vengono oscurate.</a:t>
            </a:r>
          </a:p>
          <a:p>
            <a:pPr algn="l"/>
            <a:r>
              <a:rPr lang="it-IT" sz="2400" b="0" i="0" u="none" strike="noStrike" baseline="0" dirty="0"/>
              <a:t>Inoltre, qualora dovessero essere inserite credenziali errate, l’interfaccia non rivela se ad essere sbagliata sia l’email (o username) oppure la password.</a:t>
            </a:r>
            <a:endParaRPr lang="it-IT" sz="2400" dirty="0"/>
          </a:p>
        </p:txBody>
      </p:sp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6D214CE-7C56-860A-C7AA-60A6B527D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530" y="3194379"/>
            <a:ext cx="4010038" cy="3459450"/>
          </a:xfrm>
          <a:prstGeom prst="rect">
            <a:avLst/>
          </a:prstGeom>
        </p:spPr>
      </p:pic>
      <p:pic>
        <p:nvPicPr>
          <p:cNvPr id="9" name="Picture 8" descr="A screen shot of a login&#10;&#10;Description automatically generated">
            <a:extLst>
              <a:ext uri="{FF2B5EF4-FFF2-40B4-BE49-F238E27FC236}">
                <a16:creationId xmlns:a16="http://schemas.microsoft.com/office/drawing/2014/main" id="{2D871FD3-4B46-AB81-B01D-C7E64F246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642" y="3194379"/>
            <a:ext cx="4198264" cy="34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40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420721" y="120945"/>
            <a:ext cx="8587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0070C0"/>
                </a:solidFill>
              </a:rPr>
              <a:t>[IA-11] RE-AUTHENTICATION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2D1D8-DD7F-6699-D7CD-FAC804515364}"/>
              </a:ext>
            </a:extLst>
          </p:cNvPr>
          <p:cNvSpPr txBox="1"/>
          <p:nvPr/>
        </p:nvSpPr>
        <p:spPr>
          <a:xfrm>
            <a:off x="576363" y="1423778"/>
            <a:ext cx="1145701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Richiedere agli utenti una nuova autenticazione quando [Assegnazione: circostanze o situazioni definite dall'organizzazione che richiedono una nuova autenticazione].</a:t>
            </a:r>
          </a:p>
          <a:p>
            <a:endParaRPr lang="it-IT" sz="2400" dirty="0"/>
          </a:p>
          <a:p>
            <a:r>
              <a:rPr lang="it-IT" sz="2400" dirty="0"/>
              <a:t>È richiesta una nuova autenticazione quando: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Viene effettuato il logout dall’applicazione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Allo scadere della sessione (in riferimento ad AC-12)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0E8099-D0C1-D93C-9490-86256E7BD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35" y="3907920"/>
            <a:ext cx="3518529" cy="241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71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420721" y="120945"/>
            <a:ext cx="8587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[IA-9] SERVICE IDENTIFICATION AND AUTHENTICATION</a:t>
            </a:r>
            <a:endParaRPr lang="it-IT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2D1D8-DD7F-6699-D7CD-FAC804515364}"/>
              </a:ext>
            </a:extLst>
          </p:cNvPr>
          <p:cNvSpPr txBox="1"/>
          <p:nvPr/>
        </p:nvSpPr>
        <p:spPr>
          <a:xfrm>
            <a:off x="420721" y="2186810"/>
            <a:ext cx="1145701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Identificare e autenticare in modo univoco [Assegnazione: servizi e applicazioni di sistema definiti dall'organizzazione] prima di stabilire comunicazioni con dispositivi, utenti o altri servizi o applicazioni.</a:t>
            </a:r>
          </a:p>
          <a:p>
            <a:endParaRPr lang="it-IT" sz="2400" dirty="0"/>
          </a:p>
          <a:p>
            <a:r>
              <a:rPr lang="it-IT" sz="2400" dirty="0"/>
              <a:t>L'autenticazione dei servizi utilizzati avviene tramite il </a:t>
            </a:r>
            <a:r>
              <a:rPr lang="it-IT" sz="2400" b="1" i="1" dirty="0"/>
              <a:t>root token </a:t>
            </a:r>
            <a:r>
              <a:rPr lang="it-IT" sz="2400" dirty="0"/>
              <a:t>e il processo di </a:t>
            </a:r>
            <a:r>
              <a:rPr lang="it-IT" sz="2400" dirty="0" err="1"/>
              <a:t>unseal</a:t>
            </a:r>
            <a:r>
              <a:rPr lang="it-IT" sz="2400" dirty="0"/>
              <a:t> per </a:t>
            </a:r>
            <a:r>
              <a:rPr lang="it-IT" sz="2400" dirty="0" err="1"/>
              <a:t>Vault</a:t>
            </a:r>
            <a:r>
              <a:rPr lang="it-IT" sz="2400" dirty="0"/>
              <a:t>, il </a:t>
            </a:r>
            <a:r>
              <a:rPr lang="it-IT" sz="2400" b="1" i="1" dirty="0"/>
              <a:t>client secret </a:t>
            </a:r>
            <a:r>
              <a:rPr lang="it-IT" sz="2400" dirty="0"/>
              <a:t>per </a:t>
            </a:r>
            <a:r>
              <a:rPr lang="it-IT" sz="2400" dirty="0" err="1"/>
              <a:t>Keycloak</a:t>
            </a:r>
            <a:r>
              <a:rPr lang="it-IT" sz="2400" dirty="0"/>
              <a:t> e le </a:t>
            </a:r>
            <a:r>
              <a:rPr lang="it-IT" sz="2400" b="1" i="1" dirty="0"/>
              <a:t>credenziali</a:t>
            </a:r>
            <a:r>
              <a:rPr lang="it-IT" sz="2400" dirty="0"/>
              <a:t> per il database</a:t>
            </a:r>
          </a:p>
        </p:txBody>
      </p:sp>
    </p:spTree>
    <p:extLst>
      <p:ext uri="{BB962C8B-B14F-4D97-AF65-F5344CB8AC3E}">
        <p14:creationId xmlns:p14="http://schemas.microsoft.com/office/powerpoint/2010/main" val="38643660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831868" y="1370347"/>
            <a:ext cx="8587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accent4"/>
                </a:solidFill>
              </a:rPr>
              <a:t>[IA-12] IDENTITY PROOFING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900-4EF6-B3FE-5A5A-228AB8417663}"/>
              </a:ext>
            </a:extLst>
          </p:cNvPr>
          <p:cNvSpPr txBox="1"/>
          <p:nvPr/>
        </p:nvSpPr>
        <p:spPr>
          <a:xfrm>
            <a:off x="831868" y="2020059"/>
            <a:ext cx="1071744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it-IT" sz="2400" dirty="0"/>
              <a:t>Risolvere le identità degli utenti con un prova univoca</a:t>
            </a:r>
          </a:p>
          <a:p>
            <a:pPr marL="342900" indent="-342900">
              <a:buFont typeface="+mj-lt"/>
              <a:buAutoNum type="alphaLcParenR"/>
            </a:pPr>
            <a:r>
              <a:rPr lang="it-IT" sz="2400" dirty="0"/>
              <a:t>Raccogliere, convalidare e verificare le prove di identità</a:t>
            </a:r>
          </a:p>
          <a:p>
            <a:pPr marL="342900" indent="-342900">
              <a:buFont typeface="+mj-lt"/>
              <a:buAutoNum type="alphaLcParenR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Come prova di identità convalidata viene utilizzata l’e-mail, pertanto gli account </a:t>
            </a:r>
            <a:r>
              <a:rPr lang="it-IT" sz="2400" b="1" dirty="0"/>
              <a:t>utenti</a:t>
            </a:r>
            <a:r>
              <a:rPr lang="it-IT" sz="2400" dirty="0"/>
              <a:t> sono livello IAL-1.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Gli utenti </a:t>
            </a:r>
            <a:r>
              <a:rPr lang="it-IT" sz="2400" b="1" dirty="0"/>
              <a:t>dipendenti</a:t>
            </a:r>
            <a:r>
              <a:rPr lang="it-IT" sz="2400" dirty="0"/>
              <a:t> sono inseriti dall’amministratore previo riconoscimento fisico pertanto sono di livello IAL-3.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8653175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5994AB-F83F-FC22-B90D-25F542412FE5}"/>
              </a:ext>
            </a:extLst>
          </p:cNvPr>
          <p:cNvSpPr txBox="1"/>
          <p:nvPr/>
        </p:nvSpPr>
        <p:spPr>
          <a:xfrm>
            <a:off x="5926118" y="2767767"/>
            <a:ext cx="409858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NIST Risk Management Framework</a:t>
            </a:r>
            <a:br>
              <a:rPr lang="it-IT" b="1" dirty="0"/>
            </a:br>
            <a:r>
              <a:rPr lang="it-IT" b="1" dirty="0"/>
              <a:t>SP 800-53 Rev. 5.1</a:t>
            </a:r>
            <a:br>
              <a:rPr lang="it-IT" dirty="0"/>
            </a:br>
            <a:br>
              <a:rPr lang="it-IT" dirty="0"/>
            </a:br>
            <a:r>
              <a:rPr lang="en-US" sz="2400" b="1" dirty="0">
                <a:solidFill>
                  <a:srgbClr val="C00000"/>
                </a:solidFill>
                <a:cs typeface="Times New Roman" panose="02020603050405020304" pitchFamily="18" charset="0"/>
              </a:rPr>
              <a:t>System And Communications Protection Control Family</a:t>
            </a:r>
            <a:endParaRPr lang="it-IT" b="1" dirty="0">
              <a:cs typeface="Times New Roman" panose="02020603050405020304" pitchFamily="18" charset="0"/>
            </a:endParaRPr>
          </a:p>
        </p:txBody>
      </p:sp>
      <p:pic>
        <p:nvPicPr>
          <p:cNvPr id="8" name="Picture 2" descr="NIST and the NIS Directive / Regulations - IP Performance">
            <a:extLst>
              <a:ext uri="{FF2B5EF4-FFF2-40B4-BE49-F238E27FC236}">
                <a16:creationId xmlns:a16="http://schemas.microsoft.com/office/drawing/2014/main" id="{5D5F98C1-FCDB-1098-E2A3-04A0A2641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5" t="26272" r="23360" b="27486"/>
          <a:stretch/>
        </p:blipFill>
        <p:spPr bwMode="auto">
          <a:xfrm>
            <a:off x="2695525" y="2905689"/>
            <a:ext cx="2915587" cy="10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BD0FC31C-BF27-016A-6064-B3557A052D7B}"/>
              </a:ext>
            </a:extLst>
          </p:cNvPr>
          <p:cNvCxnSpPr>
            <a:cxnSpLocks/>
          </p:cNvCxnSpPr>
          <p:nvPr/>
        </p:nvCxnSpPr>
        <p:spPr>
          <a:xfrm>
            <a:off x="5735270" y="2428240"/>
            <a:ext cx="0" cy="20015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7266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420721" y="120945"/>
            <a:ext cx="8587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SYSTEM AND COMMUNICATION CONTROLS FAMILY</a:t>
            </a:r>
            <a:endParaRPr lang="it-IT" sz="2800" b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F32D5-9EEF-14CE-674F-BFF2BCD5EEA6}"/>
              </a:ext>
            </a:extLst>
          </p:cNvPr>
          <p:cNvSpPr txBox="1"/>
          <p:nvPr/>
        </p:nvSpPr>
        <p:spPr>
          <a:xfrm>
            <a:off x="420721" y="886055"/>
            <a:ext cx="1149547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Questa famiglia di controlli permette di mitigare le minacce di </a:t>
            </a:r>
            <a:r>
              <a:rPr lang="it-IT" sz="2400" b="1" i="1" u="none" strike="noStrike" baseline="0" dirty="0" err="1"/>
              <a:t>Elevation</a:t>
            </a:r>
            <a:r>
              <a:rPr lang="it-IT" sz="2400" b="1" i="1" u="none" strike="noStrike" baseline="0" dirty="0"/>
              <a:t> of </a:t>
            </a:r>
            <a:r>
              <a:rPr lang="it-IT" sz="2400" b="1" i="1" u="none" strike="noStrike" baseline="0" dirty="0" err="1"/>
              <a:t>Privilege</a:t>
            </a:r>
            <a:r>
              <a:rPr lang="it-IT" sz="2400" b="1" i="1" u="none" strike="noStrike" baseline="0" dirty="0"/>
              <a:t> </a:t>
            </a:r>
            <a:r>
              <a:rPr lang="it-IT" sz="2400" b="0" i="0" u="none" strike="noStrike" baseline="0" dirty="0"/>
              <a:t>e</a:t>
            </a:r>
          </a:p>
          <a:p>
            <a:pPr algn="l"/>
            <a:r>
              <a:rPr lang="it-IT" sz="2400" b="1" i="1" u="none" strike="noStrike" baseline="0" dirty="0"/>
              <a:t>Tampering</a:t>
            </a:r>
            <a:r>
              <a:rPr lang="it-IT" sz="2400" b="0" i="0" u="none" strike="noStrike" baseline="0" dirty="0"/>
              <a:t>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1" i="0" u="none" strike="noStrike" baseline="0" dirty="0">
                <a:solidFill>
                  <a:srgbClr val="0070C0"/>
                </a:solidFill>
              </a:rPr>
              <a:t>[SC-1] POLICY E PROCEDURE</a:t>
            </a:r>
          </a:p>
          <a:p>
            <a:pPr algn="l"/>
            <a:r>
              <a:rPr lang="it-IT" sz="2400" b="0" i="0" u="none" strike="noStrike" baseline="0" dirty="0"/>
              <a:t>Tutte le policy e le procedure di system e </a:t>
            </a:r>
            <a:r>
              <a:rPr lang="it-IT" sz="2400" b="0" i="0" u="none" strike="noStrike" baseline="0" dirty="0" err="1"/>
              <a:t>communication</a:t>
            </a:r>
            <a:r>
              <a:rPr lang="it-IT" sz="2400" b="0" i="0" u="none" strike="noStrike" baseline="0" dirty="0"/>
              <a:t> devono essere documentate e ben designate.</a:t>
            </a:r>
          </a:p>
          <a:p>
            <a:pPr algn="l"/>
            <a:endParaRPr lang="it-IT" sz="2400" dirty="0"/>
          </a:p>
          <a:p>
            <a:pPr algn="l"/>
            <a:r>
              <a:rPr lang="it-IT" sz="2400" b="1" i="0" u="none" strike="noStrike" baseline="0" dirty="0">
                <a:solidFill>
                  <a:schemeClr val="accent4"/>
                </a:solidFill>
              </a:rPr>
              <a:t>[SC-2] SEPARAZIONE DELLE FUNZIONALITA’ DI SISTEMA</a:t>
            </a:r>
            <a:br>
              <a:rPr lang="it-IT" sz="2400" b="0" i="0" u="none" strike="noStrike" baseline="0" dirty="0"/>
            </a:br>
            <a:r>
              <a:rPr lang="it-IT" sz="2400" b="0" i="0" u="none" strike="noStrike" baseline="0" dirty="0"/>
              <a:t>Separazione delle funzionalit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utente, includendo le interfacce utente, dalle funzioni di gestione di sistema.</a:t>
            </a:r>
            <a:br>
              <a:rPr lang="it-IT" sz="2400" b="0" i="0" u="none" strike="noStrike" baseline="0" dirty="0"/>
            </a:br>
            <a:r>
              <a:rPr lang="it-IT" sz="2400" b="0" i="0" u="none" strike="noStrike" baseline="0" dirty="0"/>
              <a:t>L’applicazione realizzata con Spring Boot implementa in maniera trasparente la gestione delle richieste. Infatti, i vari servizi comunicano tra loro esclusivamente esponendo specifiche </a:t>
            </a:r>
            <a:r>
              <a:rPr lang="it-IT" sz="2400" b="1" i="1" u="none" strike="noStrike" baseline="0" dirty="0"/>
              <a:t>interfacce</a:t>
            </a:r>
            <a:r>
              <a:rPr lang="it-IT" sz="2400" b="0" i="0" u="none" strike="noStrike" baseline="0" dirty="0"/>
              <a:t>. L’intero deployment è in </a:t>
            </a:r>
            <a:r>
              <a:rPr lang="it-IT" sz="2400" b="0" i="0" u="none" strike="noStrike" baseline="0" dirty="0" err="1"/>
              <a:t>localhost</a:t>
            </a:r>
            <a:r>
              <a:rPr lang="it-IT" sz="2400" b="0" i="0" u="none" strike="noStrike" baseline="0" dirty="0"/>
              <a:t> per cui ogni servizio, gestito dal Sistema Operativo della macchina avr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una sua area di memoria allocata completamente isolata da quella degli altri processi. Inoltre, c’è una completa separazione delle funzionalit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dedicate agli utenti le quali non hanno alcuna sovrapposizione.</a:t>
            </a:r>
          </a:p>
        </p:txBody>
      </p:sp>
    </p:spTree>
    <p:extLst>
      <p:ext uri="{BB962C8B-B14F-4D97-AF65-F5344CB8AC3E}">
        <p14:creationId xmlns:p14="http://schemas.microsoft.com/office/powerpoint/2010/main" val="193061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158620" y="111969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Web app – area utente/dipendente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9C2022F-D49B-3C74-B74E-200227969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B55DEDB-7793-4098-C5C8-CA42BDC65E1E}"/>
              </a:ext>
            </a:extLst>
          </p:cNvPr>
          <p:cNvSpPr txBox="1"/>
          <p:nvPr/>
        </p:nvSpPr>
        <p:spPr>
          <a:xfrm>
            <a:off x="2104991" y="5724648"/>
            <a:ext cx="2102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 dirty="0">
                <a:solidFill>
                  <a:srgbClr val="002060"/>
                </a:solidFill>
              </a:rPr>
              <a:t>Figura</a:t>
            </a:r>
            <a:r>
              <a:rPr lang="it-IT" i="1" dirty="0">
                <a:solidFill>
                  <a:srgbClr val="002060"/>
                </a:solidFill>
              </a:rPr>
              <a:t>: </a:t>
            </a:r>
            <a:r>
              <a:rPr lang="it-IT" i="1" dirty="0"/>
              <a:t>home utente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D1A2D18-C5EA-D6DA-8B88-35BE46E04FA3}"/>
              </a:ext>
            </a:extLst>
          </p:cNvPr>
          <p:cNvSpPr txBox="1"/>
          <p:nvPr/>
        </p:nvSpPr>
        <p:spPr>
          <a:xfrm>
            <a:off x="7705237" y="5746100"/>
            <a:ext cx="2775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 dirty="0">
                <a:solidFill>
                  <a:srgbClr val="002060"/>
                </a:solidFill>
              </a:rPr>
              <a:t>Figura</a:t>
            </a:r>
            <a:r>
              <a:rPr lang="it-IT" i="1" dirty="0">
                <a:solidFill>
                  <a:srgbClr val="002060"/>
                </a:solidFill>
              </a:rPr>
              <a:t>: </a:t>
            </a:r>
            <a:r>
              <a:rPr lang="it-IT" i="1" dirty="0"/>
              <a:t>home dipendente</a:t>
            </a:r>
          </a:p>
        </p:txBody>
      </p:sp>
      <p:pic>
        <p:nvPicPr>
          <p:cNvPr id="6" name="Picture 5" descr="A screen shot of a movie&#10;&#10;Description automatically generated">
            <a:extLst>
              <a:ext uri="{FF2B5EF4-FFF2-40B4-BE49-F238E27FC236}">
                <a16:creationId xmlns:a16="http://schemas.microsoft.com/office/drawing/2014/main" id="{1EE9DE51-D02A-4584-1327-D3C062588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06" y="1691514"/>
            <a:ext cx="5584859" cy="3987267"/>
          </a:xfrm>
          <a:prstGeom prst="rect">
            <a:avLst/>
          </a:prstGeom>
        </p:spPr>
      </p:pic>
      <p:pic>
        <p:nvPicPr>
          <p:cNvPr id="8" name="Picture 7" descr="Popcorn and a bucket of popcorn&#10;&#10;Description automatically generated">
            <a:extLst>
              <a:ext uri="{FF2B5EF4-FFF2-40B4-BE49-F238E27FC236}">
                <a16:creationId xmlns:a16="http://schemas.microsoft.com/office/drawing/2014/main" id="{AA578027-D3EF-079B-45B4-50FF481B3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82" y="1721223"/>
            <a:ext cx="5584859" cy="392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680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454606" y="1718518"/>
            <a:ext cx="890615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b="1" dirty="0">
                <a:solidFill>
                  <a:schemeClr val="accent4"/>
                </a:solidFill>
              </a:rPr>
              <a:t>[SC-4] INFORMAZIONI NELLE RISORSE CONDIVISE DI SISTEMA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F32D5-9EEF-14CE-674F-BFF2BCD5EEA6}"/>
              </a:ext>
            </a:extLst>
          </p:cNvPr>
          <p:cNvSpPr txBox="1"/>
          <p:nvPr/>
        </p:nvSpPr>
        <p:spPr>
          <a:xfrm>
            <a:off x="454606" y="2459504"/>
            <a:ext cx="112827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Impedire il trasferimento non autorizzato di informazioni condivise di sistema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1" i="1" u="none" strike="noStrike" baseline="0" dirty="0"/>
              <a:t>Per accedere alle risorse condivise è necessaria un’autorizzazione </a:t>
            </a:r>
            <a:r>
              <a:rPr lang="it-IT" sz="2400" b="0" i="0" u="none" strike="noStrike" baseline="0" dirty="0"/>
              <a:t>ottenibile tramite il</a:t>
            </a:r>
          </a:p>
          <a:p>
            <a:pPr algn="l"/>
            <a:r>
              <a:rPr lang="it-IT" sz="2400" b="0" i="0" u="none" strike="noStrike" baseline="0" dirty="0"/>
              <a:t>sistema di controllo degli accessi. Per cui non sar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mai possibile che un utente possa</a:t>
            </a:r>
          </a:p>
          <a:p>
            <a:pPr algn="l"/>
            <a:r>
              <a:rPr lang="it-IT" sz="2400" b="0" i="0" u="none" strike="noStrike" baseline="0" dirty="0"/>
              <a:t>accedere e/o modificare risorse per le quali non ha il permesso di compiere queste azioni.</a:t>
            </a:r>
          </a:p>
        </p:txBody>
      </p:sp>
    </p:spTree>
    <p:extLst>
      <p:ext uri="{BB962C8B-B14F-4D97-AF65-F5344CB8AC3E}">
        <p14:creationId xmlns:p14="http://schemas.microsoft.com/office/powerpoint/2010/main" val="25261864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420721" y="120945"/>
            <a:ext cx="8906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0070C0"/>
                </a:solidFill>
              </a:rPr>
              <a:t>[SC-5] PROTEZIONE DAL DENIAL OF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F32D5-9EEF-14CE-674F-BFF2BCD5EEA6}"/>
              </a:ext>
            </a:extLst>
          </p:cNvPr>
          <p:cNvSpPr txBox="1"/>
          <p:nvPr/>
        </p:nvSpPr>
        <p:spPr>
          <a:xfrm>
            <a:off x="454606" y="886055"/>
            <a:ext cx="112827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Il sistema informatico protegge o limita gli effetti dei seguenti tipi di attacchi </a:t>
            </a:r>
            <a:r>
              <a:rPr lang="it-IT" sz="2400" b="0" i="0" u="none" strike="noStrike" baseline="0" dirty="0" err="1"/>
              <a:t>denial</a:t>
            </a:r>
            <a:r>
              <a:rPr lang="it-IT" sz="2400" b="0" i="0" u="none" strike="noStrike" baseline="0" dirty="0"/>
              <a:t> of service: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b="0" i="0" u="none" strike="noStrike" baseline="0" dirty="0"/>
              <a:t>SYN Flood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b="0" i="0" u="none" strike="noStrike" baseline="0" dirty="0"/>
              <a:t>IP </a:t>
            </a:r>
            <a:r>
              <a:rPr lang="it-IT" sz="2400" b="0" i="0" u="none" strike="noStrike" baseline="0" dirty="0" err="1"/>
              <a:t>fragment</a:t>
            </a:r>
            <a:r>
              <a:rPr lang="it-IT" sz="2400" b="0" i="0" u="none" strike="noStrike" baseline="0" dirty="0"/>
              <a:t> flood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b="0" i="0" u="none" strike="noStrike" baseline="0" dirty="0"/>
              <a:t>Port </a:t>
            </a:r>
            <a:r>
              <a:rPr lang="it-IT" sz="2400" b="0" i="0" u="none" strike="noStrike" baseline="0" dirty="0" err="1"/>
              <a:t>exhaustion</a:t>
            </a:r>
            <a:endParaRPr lang="it-IT" sz="2400" b="0" i="0" u="none" strike="noStrike" baseline="0" dirty="0"/>
          </a:p>
          <a:p>
            <a:pPr algn="l"/>
            <a:r>
              <a:rPr lang="it-IT" sz="2400" b="0" i="0" u="none" strike="noStrike" baseline="0" dirty="0"/>
              <a:t>utilizzando determinate tecniche di contromisura.</a:t>
            </a:r>
          </a:p>
          <a:p>
            <a:pPr algn="l"/>
            <a:endParaRPr lang="it-IT" sz="2400" dirty="0"/>
          </a:p>
          <a:p>
            <a:pPr algn="l"/>
            <a:r>
              <a:rPr lang="it-IT" sz="2400" dirty="0"/>
              <a:t>Il </a:t>
            </a:r>
            <a:r>
              <a:rPr lang="it-IT" sz="2400" b="1" i="1" dirty="0"/>
              <a:t>Reverse Proxy </a:t>
            </a:r>
            <a:r>
              <a:rPr lang="it-IT" sz="2400" dirty="0"/>
              <a:t>funge da intermediario tra gli utenti e un server Web, sostituendo l'indirizzo IP del Web server con il proprio indirizzo IP. </a:t>
            </a:r>
            <a:endParaRPr lang="it-IT" sz="2400" u="none" strike="noStrike" baseline="0" dirty="0">
              <a:solidFill>
                <a:srgbClr val="444547"/>
              </a:solidFill>
            </a:endParaRPr>
          </a:p>
          <a:p>
            <a:pPr algn="l"/>
            <a:r>
              <a:rPr lang="it-IT" sz="2400" dirty="0"/>
              <a:t>Tramite «r</a:t>
            </a:r>
            <a:r>
              <a:rPr lang="it-IT" sz="2400" u="none" strike="noStrike" baseline="0" dirty="0"/>
              <a:t>ate </a:t>
            </a:r>
            <a:r>
              <a:rPr lang="it-IT" sz="2400" u="none" strike="noStrike" baseline="0" dirty="0" err="1"/>
              <a:t>limiting</a:t>
            </a:r>
            <a:r>
              <a:rPr lang="it-IT" sz="2400" u="none" strike="noStrike" baseline="0" dirty="0"/>
              <a:t>» il reverse proxy implementa limitazioni sulle richieste per ogni client, in particolare di cinque richieste per secondo da un singolo indirizzo IP. </a:t>
            </a:r>
            <a:r>
              <a:rPr lang="it-IT" sz="2400" b="0" i="0" u="none" strike="noStrike" baseline="0" dirty="0"/>
              <a:t> </a:t>
            </a: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07DEB2CA-58C5-87BC-65A6-2DBB92759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44" y="5161984"/>
            <a:ext cx="6680711" cy="124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114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420721" y="120945"/>
            <a:ext cx="8587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[SC-7] BOUNDARY PROTECTION</a:t>
            </a:r>
            <a:endParaRPr lang="it-IT" sz="2800" b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F32D5-9EEF-14CE-674F-BFF2BCD5EEA6}"/>
              </a:ext>
            </a:extLst>
          </p:cNvPr>
          <p:cNvSpPr txBox="1"/>
          <p:nvPr/>
        </p:nvSpPr>
        <p:spPr>
          <a:xfrm>
            <a:off x="537910" y="1534448"/>
            <a:ext cx="1149547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b="0" i="0" u="none" strike="noStrike" baseline="0" dirty="0"/>
              <a:t>Monitorare e controllare le comunicazioni con le interfacce esterne al sistema e le principali interfacce interne;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b="0" i="0" u="none" strike="noStrike" baseline="0" dirty="0"/>
              <a:t>Implementare sottoreti per i componenti del sistema accessibili agli utenti che siano fisicamente/logicamente separate dalle reti interne;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b="0" i="0" u="none" strike="noStrike" baseline="0" dirty="0"/>
              <a:t>Collegarsi a reti o sistemi esterni solo attraverso interfacce gestite da dispositivi di </a:t>
            </a:r>
            <a:r>
              <a:rPr lang="it-IT" sz="2400" b="0" i="0" u="none" strike="noStrike" baseline="0" dirty="0" err="1"/>
              <a:t>boundary</a:t>
            </a:r>
            <a:r>
              <a:rPr lang="it-IT" sz="2400" b="0" i="0" u="none" strike="noStrike" baseline="0" dirty="0"/>
              <a:t> </a:t>
            </a:r>
            <a:r>
              <a:rPr lang="it-IT" sz="2400" b="0" i="0" u="none" strike="noStrike" baseline="0" dirty="0" err="1"/>
              <a:t>protection</a:t>
            </a:r>
            <a:r>
              <a:rPr lang="it-IT" sz="2400" b="0" i="0" u="none" strike="noStrike" baseline="0" dirty="0"/>
              <a:t> secondo un’architettura organizzativa di sicurezza e privacy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0" i="0" u="none" strike="noStrike" baseline="0" dirty="0"/>
              <a:t>L’applicazione è completamente </a:t>
            </a:r>
            <a:r>
              <a:rPr lang="it-IT" sz="2400" b="0" i="0" u="none" strike="noStrike" baseline="0" dirty="0" err="1"/>
              <a:t>deployata</a:t>
            </a:r>
            <a:r>
              <a:rPr lang="it-IT" sz="2400" b="0" i="0" u="none" strike="noStrike" baseline="0" dirty="0"/>
              <a:t> in </a:t>
            </a:r>
            <a:r>
              <a:rPr lang="it-IT" sz="2400" b="0" i="0" u="none" strike="noStrike" baseline="0" dirty="0" err="1"/>
              <a:t>localhost</a:t>
            </a:r>
            <a:r>
              <a:rPr lang="it-IT" sz="2400" b="0" i="0" u="none" strike="noStrike" baseline="0" dirty="0"/>
              <a:t> per cui il suo </a:t>
            </a:r>
            <a:r>
              <a:rPr lang="it-IT" sz="2400" b="0" i="0" u="none" strike="noStrike" baseline="0" dirty="0" err="1"/>
              <a:t>boundary</a:t>
            </a:r>
            <a:endParaRPr lang="it-IT" sz="2400" b="0" i="0" u="none" strike="noStrike" baseline="0" dirty="0"/>
          </a:p>
          <a:p>
            <a:pPr algn="l"/>
            <a:r>
              <a:rPr lang="it-IT" sz="2400" b="0" i="0" u="none" strike="noStrike" baseline="0" dirty="0"/>
              <a:t>perimetrale è ben definito e le sue parti sono logicamente separate.</a:t>
            </a:r>
          </a:p>
          <a:p>
            <a:pPr algn="l"/>
            <a:endParaRPr lang="it-IT" sz="2400" dirty="0"/>
          </a:p>
          <a:p>
            <a:pPr algn="l"/>
            <a:r>
              <a:rPr lang="it-IT" sz="2400" dirty="0"/>
              <a:t>L’unica interfaccia esterna è il Reverse Proxy che istaura una connessione protetta con il Web Server.</a:t>
            </a:r>
          </a:p>
        </p:txBody>
      </p:sp>
    </p:spTree>
    <p:extLst>
      <p:ext uri="{BB962C8B-B14F-4D97-AF65-F5344CB8AC3E}">
        <p14:creationId xmlns:p14="http://schemas.microsoft.com/office/powerpoint/2010/main" val="380424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537910" y="845743"/>
            <a:ext cx="960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FFC000"/>
                </a:solidFill>
              </a:rPr>
              <a:t>[SC-8] CONFIDENZIALITA’ E INTEGRITA’ DELLA TRASMISSIONE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F32D5-9EEF-14CE-674F-BFF2BCD5EEA6}"/>
              </a:ext>
            </a:extLst>
          </p:cNvPr>
          <p:cNvSpPr txBox="1"/>
          <p:nvPr/>
        </p:nvSpPr>
        <p:spPr>
          <a:xfrm>
            <a:off x="537910" y="1263859"/>
            <a:ext cx="1149547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Proteggere la confidenzialit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e l’integrit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delle informazioni trasmesse.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1" i="0" u="none" strike="noStrike" baseline="0" dirty="0">
                <a:solidFill>
                  <a:schemeClr val="accent4"/>
                </a:solidFill>
              </a:rPr>
              <a:t>[SC-8(1)] PROTEZIONE CRITTOGRAFICA</a:t>
            </a:r>
          </a:p>
          <a:p>
            <a:pPr algn="l"/>
            <a:r>
              <a:rPr lang="it-IT" sz="2400" b="0" i="0" u="none" strike="noStrike" baseline="0" dirty="0"/>
              <a:t>Implementare meccanismi di crittografia per prevenire accesso non autorizzato alle</a:t>
            </a:r>
          </a:p>
          <a:p>
            <a:pPr algn="l"/>
            <a:r>
              <a:rPr lang="it-IT" sz="2400" b="0" i="0" u="none" strike="noStrike" baseline="0" dirty="0"/>
              <a:t>informazioni, rilevare modifiche alle informazioni durante la trasmissione.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0" i="0" u="none" strike="noStrike" baseline="0" dirty="0"/>
              <a:t>La confidenzialit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e l’integrit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di tutte le connessioni da entit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esterne verso il sistema è</a:t>
            </a:r>
          </a:p>
          <a:p>
            <a:pPr algn="l"/>
            <a:r>
              <a:rPr lang="it-IT" sz="2400" b="0" i="0" u="none" strike="noStrike" baseline="0" dirty="0"/>
              <a:t>stata assicurata tramite l’utilizzo di </a:t>
            </a:r>
            <a:r>
              <a:rPr lang="it-IT" sz="2400" b="1" i="0" u="none" strike="noStrike" baseline="0" dirty="0"/>
              <a:t>TLS</a:t>
            </a:r>
            <a:r>
              <a:rPr lang="it-IT" sz="2400" b="0" i="0" u="none" strike="noStrike" baseline="0" dirty="0"/>
              <a:t> e di </a:t>
            </a:r>
            <a:r>
              <a:rPr lang="it-IT" sz="2400" b="1" i="0" u="none" strike="noStrike" baseline="0" dirty="0"/>
              <a:t>HTTPS</a:t>
            </a:r>
            <a:r>
              <a:rPr lang="it-IT" sz="2400" b="0" i="0" u="none" strike="noStrike" baseline="0" dirty="0"/>
              <a:t>. </a:t>
            </a:r>
          </a:p>
          <a:p>
            <a:pPr algn="l"/>
            <a:endParaRPr lang="it-IT" sz="2400" dirty="0"/>
          </a:p>
          <a:p>
            <a:pPr algn="l"/>
            <a:r>
              <a:rPr lang="it-IT" sz="2400" b="0" i="0" u="none" strike="noStrike" baseline="0" dirty="0"/>
              <a:t>Tutte richieste HTTP verso l’applicazione sono ridirezionate verso HTTPS, esposto sulla porta </a:t>
            </a:r>
            <a:r>
              <a:rPr lang="it-IT" sz="2400" b="1" i="0" u="none" strike="noStrike" baseline="0" dirty="0"/>
              <a:t>8443</a:t>
            </a:r>
            <a:r>
              <a:rPr lang="it-IT" sz="2400" b="0" i="0" u="none" strike="noStrike" baseline="0" dirty="0"/>
              <a:t>. L’utilizzo di TLS crea un tunnel crittografico tra i due endpoint garantendo confidenzialit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del traffico. </a:t>
            </a:r>
          </a:p>
          <a:p>
            <a:pPr algn="l"/>
            <a:endParaRPr lang="it-IT" sz="2400" dirty="0"/>
          </a:p>
          <a:p>
            <a:pPr algn="l"/>
            <a:r>
              <a:rPr lang="it-IT" sz="2400" b="0" i="0" u="none" strike="noStrike" baseline="0" dirty="0"/>
              <a:t>Inoltre, l’uso del certificato, garantisce al client di star effettivamente comunicando con il server, mitigando il rischio di MITM </a:t>
            </a:r>
            <a:r>
              <a:rPr lang="it-IT" sz="2400" b="0" i="0" u="none" strike="noStrike" baseline="0" dirty="0" err="1"/>
              <a:t>attacks</a:t>
            </a:r>
            <a:r>
              <a:rPr lang="it-IT" sz="2400" b="0" i="0" u="none" strike="noStrike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17742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531402" y="731522"/>
            <a:ext cx="960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accent4"/>
                </a:solidFill>
              </a:rPr>
              <a:t>[SC-10] DISCONNESSIONE DALLA RETE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F32D5-9EEF-14CE-674F-BFF2BCD5EEA6}"/>
              </a:ext>
            </a:extLst>
          </p:cNvPr>
          <p:cNvSpPr txBox="1"/>
          <p:nvPr/>
        </p:nvSpPr>
        <p:spPr>
          <a:xfrm>
            <a:off x="537910" y="1254742"/>
            <a:ext cx="114954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Terminare la connessione di rete associata ad una sessione di comunicazione al termine</a:t>
            </a:r>
          </a:p>
          <a:p>
            <a:pPr algn="l"/>
            <a:r>
              <a:rPr lang="it-IT" sz="2400" b="0" i="0" u="none" strike="noStrike" baseline="0" dirty="0"/>
              <a:t>della sessione o dopo un periodo di inattivit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definito dall’organizzazione.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0" i="0" u="none" strike="noStrike" baseline="0" dirty="0"/>
              <a:t>La connessione associata alle singole sessioni viene terminata dopo un </a:t>
            </a:r>
            <a:r>
              <a:rPr lang="it-IT" sz="2400" b="1" i="1" u="none" strike="noStrike" baseline="0" dirty="0"/>
              <a:t>periodo di</a:t>
            </a:r>
          </a:p>
          <a:p>
            <a:pPr algn="l"/>
            <a:r>
              <a:rPr lang="it-IT" sz="2400" b="1" i="1" u="none" strike="noStrike" baseline="0" dirty="0"/>
              <a:t>inattivit</a:t>
            </a:r>
            <a:r>
              <a:rPr lang="it-IT" sz="2400" b="1" i="1" dirty="0"/>
              <a:t>à</a:t>
            </a:r>
            <a:r>
              <a:rPr lang="it-IT" sz="2400" b="0" i="0" u="none" strike="noStrike" baseline="0" dirty="0"/>
              <a:t> della sessione stessa mediante l’uso di </a:t>
            </a:r>
            <a:r>
              <a:rPr lang="it-IT" sz="2400" b="0" i="0" u="none" strike="noStrike" baseline="0" dirty="0" err="1"/>
              <a:t>keycloak</a:t>
            </a:r>
            <a:r>
              <a:rPr lang="it-IT" sz="2400" b="0" i="0" u="none" strike="noStrike" baseline="0" dirty="0"/>
              <a:t>.</a:t>
            </a: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0E9A910B-8C51-3CBA-05CF-53CF75A2E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899" y="3508668"/>
            <a:ext cx="6298202" cy="2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909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420721" y="120945"/>
            <a:ext cx="960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0070C0"/>
                </a:solidFill>
              </a:rPr>
              <a:t>[SC-12] CREAZIONE E GESTIONE DI CHIAVI CRITTOGRAFICHE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F32D5-9EEF-14CE-674F-BFF2BCD5EEA6}"/>
              </a:ext>
            </a:extLst>
          </p:cNvPr>
          <p:cNvSpPr txBox="1"/>
          <p:nvPr/>
        </p:nvSpPr>
        <p:spPr>
          <a:xfrm>
            <a:off x="537910" y="1185313"/>
            <a:ext cx="114954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Stabilire e gestire le chiavi crittografiche quando si utilizzano all’interno del sistema in</a:t>
            </a:r>
          </a:p>
          <a:p>
            <a:pPr algn="l"/>
            <a:r>
              <a:rPr lang="it-IT" sz="2400" b="0" i="0" u="none" strike="noStrike" baseline="0" dirty="0"/>
              <a:t>conformit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ai seguenti requisiti di gestione delle chiavi: generazione, distribuzione,</a:t>
            </a:r>
          </a:p>
          <a:p>
            <a:pPr algn="l"/>
            <a:r>
              <a:rPr lang="it-IT" sz="2400" b="0" i="0" u="none" strike="noStrike" baseline="0" dirty="0"/>
              <a:t>conservazione e accesso alle chiavi.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0" i="0" u="none" strike="noStrike" baseline="0" dirty="0"/>
              <a:t>La password del </a:t>
            </a:r>
            <a:r>
              <a:rPr lang="it-IT" sz="2400" dirty="0" err="1"/>
              <a:t>k</a:t>
            </a:r>
            <a:r>
              <a:rPr lang="it-IT" sz="2400" b="0" i="0" u="none" strike="noStrike" baseline="0" dirty="0" err="1"/>
              <a:t>eystore</a:t>
            </a:r>
            <a:r>
              <a:rPr lang="it-IT" sz="2400" b="0" i="0" u="none" strike="noStrike" baseline="0" dirty="0"/>
              <a:t> associata al certificato è memorizzata tramite </a:t>
            </a:r>
            <a:r>
              <a:rPr lang="it-IT" sz="2400" b="1" i="0" u="none" strike="noStrike" baseline="0" dirty="0" err="1"/>
              <a:t>Vault</a:t>
            </a:r>
            <a:r>
              <a:rPr lang="it-IT" sz="2400" b="0" i="0" u="none" strike="noStrike" baseline="0" dirty="0"/>
              <a:t> in modo</a:t>
            </a:r>
          </a:p>
          <a:p>
            <a:pPr algn="l"/>
            <a:r>
              <a:rPr lang="it-IT" sz="2400" b="0" i="0" u="none" strike="noStrike" baseline="0" dirty="0"/>
              <a:t>tale da non apparire in chiaro in nessun file di configurazione.</a:t>
            </a: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298A096B-405E-57E6-0535-042160668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943" y="3726652"/>
            <a:ext cx="7092113" cy="26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440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420721" y="120945"/>
            <a:ext cx="960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0070C0"/>
                </a:solidFill>
              </a:rPr>
              <a:t>[SC-13] PROTEZIONE CRITTOGRAFICA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F32D5-9EEF-14CE-674F-BFF2BCD5EEA6}"/>
              </a:ext>
            </a:extLst>
          </p:cNvPr>
          <p:cNvSpPr txBox="1"/>
          <p:nvPr/>
        </p:nvSpPr>
        <p:spPr>
          <a:xfrm>
            <a:off x="420721" y="974910"/>
            <a:ext cx="1149547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a. Determinare l’utilizzo della crittografia definita dall’organizzazione;</a:t>
            </a:r>
          </a:p>
          <a:p>
            <a:pPr algn="l"/>
            <a:r>
              <a:rPr lang="it-IT" sz="2400" b="0" i="0" u="none" strike="noStrike" baseline="0" dirty="0"/>
              <a:t>b. Implementare dei tipi di crittografia richiesti per l’uso specifico che ne fa l’organizzazione.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0" i="0" u="none" strike="noStrike" baseline="0" dirty="0"/>
              <a:t>Le connessioni avviate dal browser verso l’applicazione sono gestite da </a:t>
            </a:r>
            <a:r>
              <a:rPr lang="it-IT" sz="2400" b="1" i="1" u="none" strike="noStrike" baseline="0" dirty="0"/>
              <a:t>TLS</a:t>
            </a:r>
            <a:r>
              <a:rPr lang="it-IT" sz="2400" b="0" i="0" u="none" strike="noStrike" baseline="0" dirty="0"/>
              <a:t>, per cui sono</a:t>
            </a:r>
          </a:p>
          <a:p>
            <a:pPr algn="l"/>
            <a:r>
              <a:rPr lang="it-IT" sz="2400" dirty="0"/>
              <a:t>c</a:t>
            </a:r>
            <a:r>
              <a:rPr lang="it-IT" sz="2400" b="0" i="0" u="none" strike="noStrike" baseline="0" dirty="0"/>
              <a:t>rittografate usando in particolare l’algoritmo </a:t>
            </a:r>
            <a:r>
              <a:rPr lang="it-IT" sz="2400" b="1" i="1" u="none" strike="noStrike" baseline="0" dirty="0"/>
              <a:t>RSA</a:t>
            </a:r>
            <a:r>
              <a:rPr lang="it-IT" sz="2400" b="0" i="0" u="none" strike="noStrike" baseline="0" dirty="0"/>
              <a:t> e </a:t>
            </a:r>
            <a:r>
              <a:rPr lang="it-IT" sz="2400" b="1" i="1" u="none" strike="noStrike" baseline="0" dirty="0"/>
              <a:t>SHA256</a:t>
            </a:r>
            <a:r>
              <a:rPr lang="it-IT" sz="2400" b="0" i="0" u="none" strike="noStrike" baseline="0" dirty="0"/>
              <a:t> per l’integrità. </a:t>
            </a:r>
          </a:p>
          <a:p>
            <a:pPr algn="l"/>
            <a:endParaRPr lang="it-IT" sz="2400" dirty="0"/>
          </a:p>
          <a:p>
            <a:pPr algn="l"/>
            <a:r>
              <a:rPr lang="it-IT" sz="2400" b="0" i="0" u="none" strike="noStrike" baseline="0" dirty="0"/>
              <a:t>Mentre si è scelto che le connessioni interne tra l’applicazione e i servizi non siano crittografate perché l’intero deployment </a:t>
            </a:r>
            <a:r>
              <a:rPr lang="it-IT" sz="2400" dirty="0"/>
              <a:t>è</a:t>
            </a:r>
            <a:r>
              <a:rPr lang="it-IT" sz="2400" b="0" i="0" u="none" strike="noStrike" baseline="0" dirty="0"/>
              <a:t> stato sviluppato in locale. </a:t>
            </a:r>
          </a:p>
          <a:p>
            <a:pPr algn="l"/>
            <a:r>
              <a:rPr lang="it-IT" sz="2400" b="0" i="0" u="none" strike="noStrike" baseline="0" dirty="0"/>
              <a:t>Inoltre, si immagina che l’unico punto di esposizione, il Reverse Proxy, venga </a:t>
            </a:r>
            <a:r>
              <a:rPr lang="it-IT" sz="2400" b="0" i="0" u="none" strike="noStrike" baseline="0" dirty="0" err="1"/>
              <a:t>deployato</a:t>
            </a:r>
            <a:r>
              <a:rPr lang="it-IT" sz="2400" b="0" i="0" u="none" strike="noStrike" baseline="0" dirty="0"/>
              <a:t> in una DMZ.</a:t>
            </a:r>
          </a:p>
          <a:p>
            <a:pPr algn="l"/>
            <a:endParaRPr lang="it-IT" sz="2400" dirty="0"/>
          </a:p>
          <a:p>
            <a:pPr algn="l"/>
            <a:r>
              <a:rPr lang="it-IT" sz="2400" b="0" i="0" u="none" strike="noStrike" baseline="0" dirty="0"/>
              <a:t>L'inizializzazione di </a:t>
            </a:r>
            <a:r>
              <a:rPr lang="it-IT" sz="2400" b="0" i="0" u="none" strike="noStrike" baseline="0" dirty="0" err="1"/>
              <a:t>Vault</a:t>
            </a:r>
            <a:r>
              <a:rPr lang="it-IT" sz="2400" b="0" i="0" u="none" strike="noStrike" baseline="0" dirty="0"/>
              <a:t> richiede l'</a:t>
            </a:r>
            <a:r>
              <a:rPr lang="it-IT" sz="2400" b="0" i="0" u="none" strike="noStrike" baseline="0" dirty="0" err="1"/>
              <a:t>unsealing</a:t>
            </a:r>
            <a:r>
              <a:rPr lang="it-IT" sz="2400" b="0" i="0" u="none" strike="noStrike" baseline="0" dirty="0"/>
              <a:t>, attraverso l'</a:t>
            </a:r>
            <a:r>
              <a:rPr lang="it-IT" sz="2400" b="1" i="1" u="none" strike="noStrike" baseline="0" dirty="0"/>
              <a:t>algoritmo Shamir</a:t>
            </a:r>
            <a:r>
              <a:rPr lang="it-IT" sz="2400" b="0" i="0" u="none" strike="noStrike" baseline="0" dirty="0"/>
              <a:t>. Inoltre, i contenuti negli </a:t>
            </a:r>
            <a:r>
              <a:rPr lang="it-IT" sz="2400" b="0" i="0" u="none" strike="noStrike" baseline="0" dirty="0" err="1"/>
              <a:t>engine</a:t>
            </a:r>
            <a:r>
              <a:rPr lang="it-IT" sz="2400" b="0" i="0" u="none" strike="noStrike" baseline="0" dirty="0"/>
              <a:t> sono cifrati con </a:t>
            </a:r>
            <a:r>
              <a:rPr lang="it-IT" sz="2400" b="1" i="1" u="none" strike="noStrike" baseline="0" dirty="0"/>
              <a:t>AES-256 GCM (Galois Counter Mode).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endParaRPr lang="it-IT" sz="24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4607087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654788" y="154069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accent4"/>
                </a:solidFill>
              </a:rPr>
              <a:t>[SC-17] CERTIFICATI DELL’INFRASTRUTTURA A CHIAVE PUBBLICA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F32D5-9EEF-14CE-674F-BFF2BCD5EEA6}"/>
              </a:ext>
            </a:extLst>
          </p:cNvPr>
          <p:cNvSpPr txBox="1"/>
          <p:nvPr/>
        </p:nvSpPr>
        <p:spPr>
          <a:xfrm>
            <a:off x="654788" y="2088386"/>
            <a:ext cx="1119966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lphaLcPeriod"/>
            </a:pPr>
            <a:r>
              <a:rPr lang="it-IT" sz="2400" b="0" i="0" u="none" strike="noStrike" baseline="0" dirty="0"/>
              <a:t>Rilasciare certificati a chiave pubblica in base ad una politica definita dall’organizzazione oppure ottenere certificati a chiave pubblica da un fornitore di servizi approvato;</a:t>
            </a:r>
          </a:p>
          <a:p>
            <a:pPr marL="457200" indent="-457200" algn="l">
              <a:buFont typeface="+mj-lt"/>
              <a:buAutoNum type="alphaLcPeriod"/>
            </a:pPr>
            <a:r>
              <a:rPr lang="it-IT" sz="2400" b="0" i="0" u="none" strike="noStrike" baseline="0" dirty="0"/>
              <a:t>Includere solo trust anchor approvate in trust store oppure negli archivi di certificati gestiti dall’organizzazione stessa.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dirty="0"/>
              <a:t>E’ </a:t>
            </a:r>
            <a:r>
              <a:rPr lang="it-IT" sz="2400" b="0" i="0" u="none" strike="noStrike" baseline="0" dirty="0"/>
              <a:t>stato realizzato un </a:t>
            </a:r>
            <a:r>
              <a:rPr lang="it-IT" sz="2400" b="1" i="1" u="none" strike="noStrike" baseline="0" dirty="0"/>
              <a:t>certificato self-</a:t>
            </a:r>
            <a:r>
              <a:rPr lang="it-IT" sz="2400" b="1" i="1" u="none" strike="noStrike" baseline="0" dirty="0" err="1"/>
              <a:t>signed</a:t>
            </a:r>
            <a:r>
              <a:rPr lang="it-IT" sz="2400" b="0" i="0" u="none" strike="noStrike" baseline="0" dirty="0"/>
              <a:t> contenente la chiave pubblica associata,</a:t>
            </a:r>
          </a:p>
          <a:p>
            <a:pPr algn="l"/>
            <a:r>
              <a:rPr lang="it-IT" sz="2400" b="0" i="0" u="none" strike="noStrike" baseline="0" dirty="0"/>
              <a:t>prodotto tramite </a:t>
            </a:r>
            <a:r>
              <a:rPr lang="it-IT" sz="2400" b="0" i="0" u="none" strike="noStrike" baseline="0" dirty="0" err="1"/>
              <a:t>Keytool</a:t>
            </a:r>
            <a:r>
              <a:rPr lang="it-IT" sz="2400" b="0" i="0" u="none" strike="noStrike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5619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629423" y="1690142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accent4"/>
                </a:solidFill>
              </a:rPr>
              <a:t>[SC-18] CODICE MOBILE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F32D5-9EEF-14CE-674F-BFF2BCD5EEA6}"/>
              </a:ext>
            </a:extLst>
          </p:cNvPr>
          <p:cNvSpPr txBox="1"/>
          <p:nvPr/>
        </p:nvSpPr>
        <p:spPr>
          <a:xfrm>
            <a:off x="569729" y="2351780"/>
            <a:ext cx="68027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lphaLcPeriod"/>
            </a:pPr>
            <a:r>
              <a:rPr lang="it-IT" sz="2400" b="0" i="0" u="none" strike="noStrike" baseline="0" dirty="0"/>
              <a:t>Definire il codice mobile e le tecnologie di codice mobile accettabili e non accettabili;</a:t>
            </a:r>
          </a:p>
          <a:p>
            <a:pPr marL="457200" indent="-457200" algn="l">
              <a:buFont typeface="+mj-lt"/>
              <a:buAutoNum type="alphaLcPeriod"/>
            </a:pPr>
            <a:r>
              <a:rPr lang="it-IT" sz="2400" b="0" i="0" u="none" strike="noStrike" baseline="0" dirty="0"/>
              <a:t>Autorizzare, monitorare e controllare l’uso del codice mobile all’interno del sistema.</a:t>
            </a:r>
          </a:p>
          <a:p>
            <a:pPr marL="457200" indent="-457200" algn="l">
              <a:buFont typeface="+mj-lt"/>
              <a:buAutoNum type="alphaLcPeriod"/>
            </a:pPr>
            <a:endParaRPr lang="it-IT" sz="2400" dirty="0"/>
          </a:p>
          <a:p>
            <a:pPr algn="l"/>
            <a:r>
              <a:rPr lang="it-IT" sz="2400" b="0" i="0" u="none" strike="noStrike" baseline="0" dirty="0" err="1"/>
              <a:t>Keycloak</a:t>
            </a:r>
            <a:r>
              <a:rPr lang="it-IT" sz="2400" dirty="0"/>
              <a:t>, mediante l’utilizzo di </a:t>
            </a:r>
            <a:r>
              <a:rPr lang="it-IT" sz="2400" b="1" i="0" u="none" strike="noStrike" baseline="0" dirty="0"/>
              <a:t>Content Security Policy (CSP) </a:t>
            </a:r>
            <a:r>
              <a:rPr lang="it-IT" sz="2400" b="0" i="0" u="none" strike="noStrike" baseline="0" dirty="0"/>
              <a:t>e dell’</a:t>
            </a:r>
            <a:r>
              <a:rPr lang="it-IT" sz="2400" b="0" i="0" u="none" strike="noStrike" baseline="0" dirty="0" err="1"/>
              <a:t>header</a:t>
            </a:r>
            <a:r>
              <a:rPr lang="it-IT" sz="2400" b="0" i="0" u="none" strike="noStrike" baseline="0" dirty="0"/>
              <a:t> </a:t>
            </a:r>
            <a:r>
              <a:rPr lang="it-IT" sz="2400" b="1" i="0" u="none" strike="noStrike" baseline="0" dirty="0"/>
              <a:t>X-XSS </a:t>
            </a:r>
            <a:r>
              <a:rPr lang="it-IT" sz="2400" b="1" i="0" u="none" strike="noStrike" baseline="0" dirty="0" err="1"/>
              <a:t>Protection</a:t>
            </a:r>
            <a:r>
              <a:rPr lang="it-IT" sz="2400" b="0" i="0" u="none" strike="noStrike" baseline="0" dirty="0"/>
              <a:t>, permette all'applicazione di essere resistente ad attacchi di tipo Cross Site Scripting (XSS)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AAFC3D2-7171-6460-CA1D-0D8B92FBF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804" y="1950149"/>
            <a:ext cx="4008467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939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629423" y="1320821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accent4"/>
                </a:solidFill>
              </a:rPr>
              <a:t>[SC-23] AUTENTICITA’ DELLA SESSIONE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F32D5-9EEF-14CE-674F-BFF2BCD5EEA6}"/>
              </a:ext>
            </a:extLst>
          </p:cNvPr>
          <p:cNvSpPr txBox="1"/>
          <p:nvPr/>
        </p:nvSpPr>
        <p:spPr>
          <a:xfrm>
            <a:off x="629423" y="1972008"/>
            <a:ext cx="1093315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Proteggere l’autenticit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delle sessioni di comunicazione.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0" i="0" u="none" strike="noStrike" baseline="0" dirty="0"/>
              <a:t>Grazie all’uso di TLS e del certificato self-</a:t>
            </a:r>
            <a:r>
              <a:rPr lang="it-IT" sz="2400" b="0" i="0" u="none" strike="noStrike" baseline="0" dirty="0" err="1"/>
              <a:t>signed</a:t>
            </a:r>
            <a:r>
              <a:rPr lang="it-IT" sz="2400" b="0" i="0" u="none" strike="noStrike" baseline="0" dirty="0"/>
              <a:t> è garantita </a:t>
            </a:r>
            <a:r>
              <a:rPr lang="it-IT" sz="2400" b="1" i="1" u="none" strike="noStrike" baseline="0" dirty="0"/>
              <a:t>l’autenticit</a:t>
            </a:r>
            <a:r>
              <a:rPr lang="it-IT" sz="2400" b="1" i="1" dirty="0"/>
              <a:t>à</a:t>
            </a:r>
            <a:r>
              <a:rPr lang="it-IT" sz="2400" b="1" i="1" u="none" strike="noStrike" baseline="0" dirty="0"/>
              <a:t> delle sessioni di comunicazione con il server</a:t>
            </a:r>
            <a:r>
              <a:rPr lang="it-IT" sz="2400" b="0" i="0" u="none" strike="noStrike" baseline="0" dirty="0"/>
              <a:t>.</a:t>
            </a:r>
          </a:p>
          <a:p>
            <a:pPr algn="l"/>
            <a:endParaRPr lang="it-IT" sz="2400" dirty="0"/>
          </a:p>
          <a:p>
            <a:pPr algn="l"/>
            <a:r>
              <a:rPr lang="it-IT" sz="2400" b="0" i="0" u="none" strike="noStrike" baseline="0" dirty="0"/>
              <a:t>Tramite </a:t>
            </a:r>
            <a:r>
              <a:rPr lang="it-IT" sz="2400" dirty="0" err="1"/>
              <a:t>K</a:t>
            </a:r>
            <a:r>
              <a:rPr lang="it-IT" sz="2400" b="0" i="0" u="none" strike="noStrike" baseline="0" dirty="0" err="1"/>
              <a:t>eycloak</a:t>
            </a:r>
            <a:r>
              <a:rPr lang="it-IT" sz="2400" b="0" i="0" u="none" strike="noStrike" baseline="0" dirty="0"/>
              <a:t>, è possibile garantire anche l’</a:t>
            </a:r>
            <a:r>
              <a:rPr lang="it-IT" sz="2400" b="1" i="1" u="none" strike="noStrike" baseline="0" dirty="0"/>
              <a:t>autenticit</a:t>
            </a:r>
            <a:r>
              <a:rPr lang="it-IT" sz="2400" b="1" i="1" dirty="0"/>
              <a:t>à</a:t>
            </a:r>
            <a:r>
              <a:rPr lang="it-IT" sz="2400" b="1" i="1" u="none" strike="noStrike" baseline="0" dirty="0"/>
              <a:t> di comunicazione con il client </a:t>
            </a:r>
            <a:r>
              <a:rPr lang="it-IT" sz="2400" b="0" i="0" u="none" strike="noStrike" baseline="0" dirty="0"/>
              <a:t>in quanto l’uso del protocollo </a:t>
            </a:r>
            <a:r>
              <a:rPr lang="it-IT" sz="2400" b="0" i="0" u="none" strike="noStrike" baseline="0" dirty="0" err="1"/>
              <a:t>OpenID-connect</a:t>
            </a:r>
            <a:r>
              <a:rPr lang="it-IT" sz="2400" b="0" i="0" u="none" strike="noStrike" baseline="0" dirty="0"/>
              <a:t> permette di autenticarlo creando un </a:t>
            </a:r>
            <a:r>
              <a:rPr lang="it-IT" sz="2400" b="0" i="0" u="none" strike="noStrike" baseline="0" dirty="0" err="1"/>
              <a:t>identity</a:t>
            </a:r>
            <a:r>
              <a:rPr lang="it-IT" sz="2400" b="0" i="0" u="none" strike="noStrike" baseline="0" dirty="0"/>
              <a:t> token e un access token. </a:t>
            </a:r>
          </a:p>
          <a:p>
            <a:pPr algn="l"/>
            <a:r>
              <a:rPr lang="it-IT" sz="2400" b="0" i="0" u="none" strike="noStrike" baseline="0" dirty="0"/>
              <a:t>Inoltre, per rafforzare questo punto, viene utilizzato anche un OTP al fine di evitare attacchi di tipo Replay.</a:t>
            </a:r>
          </a:p>
        </p:txBody>
      </p:sp>
    </p:spTree>
    <p:extLst>
      <p:ext uri="{BB962C8B-B14F-4D97-AF65-F5344CB8AC3E}">
        <p14:creationId xmlns:p14="http://schemas.microsoft.com/office/powerpoint/2010/main" val="324526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0D23A0-9806-FE7E-2F86-BD5CB358C430}"/>
              </a:ext>
            </a:extLst>
          </p:cNvPr>
          <p:cNvSpPr txBox="1"/>
          <p:nvPr/>
        </p:nvSpPr>
        <p:spPr>
          <a:xfrm>
            <a:off x="158620" y="111969"/>
            <a:ext cx="1182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Web app – qualche screen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9C2022F-D49B-3C74-B74E-200227969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B55DEDB-7793-4098-C5C8-CA42BDC65E1E}"/>
              </a:ext>
            </a:extLst>
          </p:cNvPr>
          <p:cNvSpPr txBox="1"/>
          <p:nvPr/>
        </p:nvSpPr>
        <p:spPr>
          <a:xfrm>
            <a:off x="1281095" y="3661019"/>
            <a:ext cx="3140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 dirty="0">
                <a:solidFill>
                  <a:srgbClr val="002060"/>
                </a:solidFill>
              </a:rPr>
              <a:t>Figura</a:t>
            </a:r>
            <a:r>
              <a:rPr lang="it-IT" i="1" dirty="0">
                <a:solidFill>
                  <a:srgbClr val="002060"/>
                </a:solidFill>
              </a:rPr>
              <a:t>: </a:t>
            </a:r>
            <a:r>
              <a:rPr lang="it-IT" i="1" dirty="0"/>
              <a:t>Programmazione film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D1A2D18-C5EA-D6DA-8B88-35BE46E04FA3}"/>
              </a:ext>
            </a:extLst>
          </p:cNvPr>
          <p:cNvSpPr txBox="1"/>
          <p:nvPr/>
        </p:nvSpPr>
        <p:spPr>
          <a:xfrm>
            <a:off x="7578463" y="3661019"/>
            <a:ext cx="3332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 dirty="0">
                <a:solidFill>
                  <a:srgbClr val="002060"/>
                </a:solidFill>
              </a:rPr>
              <a:t>Figura</a:t>
            </a:r>
            <a:r>
              <a:rPr lang="it-IT" i="1" dirty="0">
                <a:solidFill>
                  <a:srgbClr val="002060"/>
                </a:solidFill>
              </a:rPr>
              <a:t>: </a:t>
            </a:r>
            <a:r>
              <a:rPr lang="it-IT" i="1" dirty="0"/>
              <a:t>Inserimento di un film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6A217B3-9AB4-382D-D42A-F2E08B0C5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1000186"/>
            <a:ext cx="5346700" cy="273890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9C6B0DF-3F4C-8DA0-C9E7-7B3C6600DB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5" r="2246"/>
          <a:stretch/>
        </p:blipFill>
        <p:spPr>
          <a:xfrm>
            <a:off x="6127044" y="1000186"/>
            <a:ext cx="5810956" cy="266083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75A8B26-99AB-A3FF-83FE-F0D14A456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" y="4030351"/>
            <a:ext cx="5346700" cy="252284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ABA92DA-5BDC-E232-234A-A2E2A1135D9F}"/>
              </a:ext>
            </a:extLst>
          </p:cNvPr>
          <p:cNvSpPr txBox="1"/>
          <p:nvPr/>
        </p:nvSpPr>
        <p:spPr>
          <a:xfrm>
            <a:off x="1184928" y="6506518"/>
            <a:ext cx="3332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 dirty="0">
                <a:solidFill>
                  <a:srgbClr val="002060"/>
                </a:solidFill>
              </a:rPr>
              <a:t>Figura</a:t>
            </a:r>
            <a:r>
              <a:rPr lang="it-IT" i="1" dirty="0">
                <a:solidFill>
                  <a:srgbClr val="002060"/>
                </a:solidFill>
              </a:rPr>
              <a:t>: </a:t>
            </a:r>
            <a:r>
              <a:rPr lang="it-IT" i="1" dirty="0"/>
              <a:t>Inserimento di uno show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EF5DC22-79B6-E672-1676-8E00C06EEBB8}"/>
              </a:ext>
            </a:extLst>
          </p:cNvPr>
          <p:cNvSpPr txBox="1"/>
          <p:nvPr/>
        </p:nvSpPr>
        <p:spPr>
          <a:xfrm>
            <a:off x="7299979" y="6488668"/>
            <a:ext cx="3332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 dirty="0">
                <a:solidFill>
                  <a:srgbClr val="002060"/>
                </a:solidFill>
              </a:rPr>
              <a:t>Figura</a:t>
            </a:r>
            <a:r>
              <a:rPr lang="it-IT" i="1" dirty="0">
                <a:solidFill>
                  <a:srgbClr val="002060"/>
                </a:solidFill>
              </a:rPr>
              <a:t>: Acquisto di un </a:t>
            </a:r>
            <a:r>
              <a:rPr lang="it-IT" i="1" dirty="0"/>
              <a:t>ticket</a:t>
            </a:r>
          </a:p>
        </p:txBody>
      </p:sp>
      <p:pic>
        <p:nvPicPr>
          <p:cNvPr id="7" name="Picture 6" descr="A screen shot of a movie ticket&#10;&#10;Description automatically generated">
            <a:extLst>
              <a:ext uri="{FF2B5EF4-FFF2-40B4-BE49-F238E27FC236}">
                <a16:creationId xmlns:a16="http://schemas.microsoft.com/office/drawing/2014/main" id="{AD95A2C6-1168-3608-7F9D-E7ACD3F384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44" y="4053618"/>
            <a:ext cx="5678311" cy="249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29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629423" y="1355643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4"/>
                </a:solidFill>
              </a:rPr>
              <a:t>[SC-28] PROTEZIONE DELLE INFORMAZIONI MEMORIZZATE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F32D5-9EEF-14CE-674F-BFF2BCD5EEA6}"/>
              </a:ext>
            </a:extLst>
          </p:cNvPr>
          <p:cNvSpPr txBox="1"/>
          <p:nvPr/>
        </p:nvSpPr>
        <p:spPr>
          <a:xfrm>
            <a:off x="629423" y="1824979"/>
            <a:ext cx="1093315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Proteggere la confidenzialit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e l’integrit</a:t>
            </a:r>
            <a:r>
              <a:rPr lang="it-IT" sz="2400" dirty="0"/>
              <a:t>à</a:t>
            </a:r>
            <a:r>
              <a:rPr lang="it-IT" sz="2400" b="0" i="0" u="none" strike="noStrike" baseline="0" dirty="0"/>
              <a:t> delle informazioni ”a riposo” definite</a:t>
            </a:r>
          </a:p>
          <a:p>
            <a:pPr algn="l"/>
            <a:r>
              <a:rPr lang="it-IT" sz="2400" b="0" i="0" u="none" strike="noStrike" baseline="0" dirty="0"/>
              <a:t>dall’organizzazione.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1" i="0" u="none" strike="noStrike" baseline="0" dirty="0">
                <a:solidFill>
                  <a:schemeClr val="accent4"/>
                </a:solidFill>
              </a:rPr>
              <a:t>[SC-28(1)] PROTEZIONE CRITTOGRAFICA</a:t>
            </a:r>
          </a:p>
          <a:p>
            <a:pPr algn="l"/>
            <a:r>
              <a:rPr lang="it-IT" sz="2400" b="0" i="0" u="none" strike="noStrike" baseline="0" dirty="0"/>
              <a:t>Implementare meccanismi crittografici per prevenire la divulgazione e la modifica non</a:t>
            </a:r>
          </a:p>
          <a:p>
            <a:pPr algn="l"/>
            <a:r>
              <a:rPr lang="it-IT" sz="2400" b="0" i="0" u="none" strike="noStrike" baseline="0" dirty="0"/>
              <a:t>autorizzata delle informazioni ”a riposo” su componenti di sistema o supporti definiti</a:t>
            </a:r>
          </a:p>
          <a:p>
            <a:pPr algn="l"/>
            <a:r>
              <a:rPr lang="it-IT" sz="2400" b="0" i="0" u="none" strike="noStrike" baseline="0" dirty="0"/>
              <a:t>dall’organizzazione.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0" i="0" u="none" strike="noStrike" baseline="0" dirty="0"/>
              <a:t>Tutte le credenziali di accesso ai dati sensibili, quindi quelle di accesso al database e la</a:t>
            </a:r>
          </a:p>
          <a:p>
            <a:pPr algn="just"/>
            <a:r>
              <a:rPr lang="it-IT" sz="2400" b="0" i="0" u="none" strike="noStrike" baseline="0" dirty="0"/>
              <a:t>password del </a:t>
            </a:r>
            <a:r>
              <a:rPr lang="it-IT" sz="2400" b="0" i="0" u="none" strike="noStrike" baseline="0" dirty="0" err="1"/>
              <a:t>keystore</a:t>
            </a:r>
            <a:r>
              <a:rPr lang="it-IT" sz="2400" b="0" i="0" u="none" strike="noStrike" baseline="0" dirty="0"/>
              <a:t>, sono protette dal servizio </a:t>
            </a:r>
            <a:r>
              <a:rPr lang="it-IT" sz="2400" b="1" i="0" u="none" strike="noStrike" baseline="0" dirty="0" err="1"/>
              <a:t>Vault</a:t>
            </a:r>
            <a:r>
              <a:rPr lang="it-IT" sz="2400" b="0" i="0" u="none" strike="noStrike" baseline="0" dirty="0"/>
              <a:t>, per cui nessuno dall’esterno pu</a:t>
            </a:r>
            <a:r>
              <a:rPr lang="it-IT" sz="2400" dirty="0"/>
              <a:t>ò </a:t>
            </a:r>
            <a:r>
              <a:rPr lang="it-IT" sz="2400" b="0" i="0" u="none" strike="noStrike" baseline="0" dirty="0"/>
              <a:t>accedervi se non è in possesso delle chiavi per desalare </a:t>
            </a:r>
            <a:r>
              <a:rPr lang="it-IT" sz="2400" b="0" i="0" u="none" strike="noStrike" baseline="0" dirty="0" err="1"/>
              <a:t>Vault</a:t>
            </a:r>
            <a:r>
              <a:rPr lang="it-IT" sz="2400" b="0" i="0" u="none" strike="noStrike" baseline="0" dirty="0"/>
              <a:t> stesso.</a:t>
            </a:r>
          </a:p>
        </p:txBody>
      </p:sp>
    </p:spTree>
    <p:extLst>
      <p:ext uri="{BB962C8B-B14F-4D97-AF65-F5344CB8AC3E}">
        <p14:creationId xmlns:p14="http://schemas.microsoft.com/office/powerpoint/2010/main" val="33129122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341500" y="108709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0070C0"/>
                </a:solidFill>
              </a:rPr>
              <a:t>[SC-39] ISOLAMENTO DEI PROCESSI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F32D5-9EEF-14CE-674F-BFF2BCD5EEA6}"/>
              </a:ext>
            </a:extLst>
          </p:cNvPr>
          <p:cNvSpPr txBox="1"/>
          <p:nvPr/>
        </p:nvSpPr>
        <p:spPr>
          <a:xfrm>
            <a:off x="629423" y="1532262"/>
            <a:ext cx="1093315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Mantenere un dominio di esecuzione separato per ogni processo di sistema in esecuzione.</a:t>
            </a:r>
          </a:p>
          <a:p>
            <a:pPr algn="l"/>
            <a:endParaRPr lang="it-IT" sz="2400" dirty="0"/>
          </a:p>
          <a:p>
            <a:pPr algn="l"/>
            <a:endParaRPr lang="it-IT" sz="2400" b="0" i="0" u="none" strike="noStrike" baseline="0" dirty="0">
              <a:highlight>
                <a:srgbClr val="FFFF00"/>
              </a:highlight>
            </a:endParaRPr>
          </a:p>
          <a:p>
            <a:pPr algn="l"/>
            <a:r>
              <a:rPr lang="it-IT" sz="2400" b="0" i="0" u="none" strike="noStrike" baseline="0" dirty="0"/>
              <a:t>L’applicazione </a:t>
            </a:r>
            <a:r>
              <a:rPr lang="it-IT" sz="2400" dirty="0"/>
              <a:t>è</a:t>
            </a:r>
            <a:r>
              <a:rPr lang="it-IT" sz="2400" b="0" i="0" u="none" strike="noStrike" baseline="0" dirty="0"/>
              <a:t> interamente </a:t>
            </a:r>
            <a:r>
              <a:rPr lang="it-IT" sz="2400" b="0" i="0" u="none" strike="noStrike" baseline="0" dirty="0" err="1"/>
              <a:t>deployata</a:t>
            </a:r>
            <a:r>
              <a:rPr lang="it-IT" sz="2400" b="0" i="0" u="none" strike="noStrike" baseline="0" dirty="0"/>
              <a:t> in </a:t>
            </a:r>
            <a:r>
              <a:rPr lang="it-IT" sz="2400" b="0" i="0" u="none" strike="noStrike" baseline="0" dirty="0" err="1"/>
              <a:t>localhost</a:t>
            </a:r>
            <a:r>
              <a:rPr lang="it-IT" sz="2400" b="0" i="0" u="none" strike="noStrike" baseline="0" dirty="0"/>
              <a:t> per cui ogni servizio, gestito dal</a:t>
            </a:r>
          </a:p>
          <a:p>
            <a:pPr algn="l"/>
            <a:r>
              <a:rPr lang="it-IT" sz="2400" b="0" i="0" u="none" strike="noStrike" baseline="0" dirty="0"/>
              <a:t>Sistema Operativo della macchina, avrà una sua area di memoria allocata e un suo</a:t>
            </a:r>
          </a:p>
          <a:p>
            <a:pPr algn="l"/>
            <a:r>
              <a:rPr lang="it-IT" sz="2400" b="0" i="0" u="none" strike="noStrike" baseline="0" dirty="0"/>
              <a:t>processo in esecuzione completamente </a:t>
            </a:r>
            <a:r>
              <a:rPr lang="it-IT" sz="2400" b="1" i="0" u="none" strike="noStrike" baseline="0" dirty="0"/>
              <a:t>isolati</a:t>
            </a:r>
            <a:r>
              <a:rPr lang="it-IT" sz="2400" b="0" i="0" u="none" strike="noStrike" baseline="0" dirty="0"/>
              <a:t> da quelli degli altri servizi.</a:t>
            </a:r>
          </a:p>
        </p:txBody>
      </p:sp>
    </p:spTree>
    <p:extLst>
      <p:ext uri="{BB962C8B-B14F-4D97-AF65-F5344CB8AC3E}">
        <p14:creationId xmlns:p14="http://schemas.microsoft.com/office/powerpoint/2010/main" val="12572020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5994AB-F83F-FC22-B90D-25F542412FE5}"/>
              </a:ext>
            </a:extLst>
          </p:cNvPr>
          <p:cNvSpPr txBox="1"/>
          <p:nvPr/>
        </p:nvSpPr>
        <p:spPr>
          <a:xfrm>
            <a:off x="5832787" y="2782668"/>
            <a:ext cx="409858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NIST Risk Management Framework</a:t>
            </a:r>
            <a:br>
              <a:rPr lang="it-IT" b="1" dirty="0"/>
            </a:br>
            <a:r>
              <a:rPr lang="it-IT" b="1" dirty="0"/>
              <a:t>SP 800-53 Rev. 5.1</a:t>
            </a:r>
            <a:br>
              <a:rPr lang="it-IT" dirty="0"/>
            </a:br>
            <a:br>
              <a:rPr lang="it-IT" dirty="0"/>
            </a:br>
            <a:r>
              <a:rPr lang="en-US" sz="2400" b="1" dirty="0">
                <a:solidFill>
                  <a:srgbClr val="C00000"/>
                </a:solidFill>
                <a:cs typeface="Times New Roman" panose="02020603050405020304" pitchFamily="18" charset="0"/>
              </a:rPr>
              <a:t>System and Information Integrity Controls Family</a:t>
            </a:r>
            <a:endParaRPr lang="it-IT" b="1" dirty="0">
              <a:cs typeface="Times New Roman" panose="02020603050405020304" pitchFamily="18" charset="0"/>
            </a:endParaRPr>
          </a:p>
        </p:txBody>
      </p:sp>
      <p:pic>
        <p:nvPicPr>
          <p:cNvPr id="8" name="Picture 2" descr="NIST and the NIS Directive / Regulations - IP Performance">
            <a:extLst>
              <a:ext uri="{FF2B5EF4-FFF2-40B4-BE49-F238E27FC236}">
                <a16:creationId xmlns:a16="http://schemas.microsoft.com/office/drawing/2014/main" id="{5D5F98C1-FCDB-1098-E2A3-04A0A2641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5" t="26272" r="23360" b="27486"/>
          <a:stretch/>
        </p:blipFill>
        <p:spPr bwMode="auto">
          <a:xfrm>
            <a:off x="2695525" y="2905689"/>
            <a:ext cx="2915587" cy="10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BD0FC31C-BF27-016A-6064-B3557A052D7B}"/>
              </a:ext>
            </a:extLst>
          </p:cNvPr>
          <p:cNvCxnSpPr>
            <a:cxnSpLocks/>
          </p:cNvCxnSpPr>
          <p:nvPr/>
        </p:nvCxnSpPr>
        <p:spPr>
          <a:xfrm>
            <a:off x="5735270" y="2428240"/>
            <a:ext cx="0" cy="20015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701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341500" y="108709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SYSTEM AND INFORMATION INTEGRITY CONTROLS FAMILY</a:t>
            </a:r>
            <a:endParaRPr lang="it-IT" sz="2800" b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F32D5-9EEF-14CE-674F-BFF2BCD5EEA6}"/>
              </a:ext>
            </a:extLst>
          </p:cNvPr>
          <p:cNvSpPr txBox="1"/>
          <p:nvPr/>
        </p:nvSpPr>
        <p:spPr>
          <a:xfrm>
            <a:off x="934224" y="1937662"/>
            <a:ext cx="105309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400" b="0" i="0" u="none" strike="noStrike" baseline="0" dirty="0"/>
              <a:t>Questa famiglia di controlli permette di mitigare le minacce di </a:t>
            </a:r>
            <a:r>
              <a:rPr lang="it-IT" sz="2400" b="1" i="1" u="none" strike="noStrike" baseline="0" dirty="0" err="1"/>
              <a:t>Elevation</a:t>
            </a:r>
            <a:r>
              <a:rPr lang="it-IT" sz="2400" b="1" i="1" u="none" strike="noStrike" baseline="0" dirty="0"/>
              <a:t> of </a:t>
            </a:r>
            <a:r>
              <a:rPr lang="it-IT" sz="2400" b="1" i="1" u="none" strike="noStrike" baseline="0" dirty="0" err="1"/>
              <a:t>Privilege</a:t>
            </a:r>
            <a:endParaRPr lang="it-IT" sz="2400" b="1" i="1" u="none" strike="noStrike" baseline="0" dirty="0"/>
          </a:p>
          <a:p>
            <a:pPr algn="l"/>
            <a:r>
              <a:rPr lang="it-IT" sz="2400" dirty="0"/>
              <a:t>e</a:t>
            </a:r>
            <a:r>
              <a:rPr lang="it-IT" sz="2400" b="0" i="0" u="none" strike="noStrike" baseline="0" dirty="0"/>
              <a:t> </a:t>
            </a:r>
            <a:r>
              <a:rPr lang="it-IT" sz="2400" b="1" i="1" u="none" strike="noStrike" baseline="0" dirty="0"/>
              <a:t>Tampering</a:t>
            </a:r>
            <a:r>
              <a:rPr lang="it-IT" sz="2400" b="0" i="0" u="none" strike="noStrike" baseline="0" dirty="0"/>
              <a:t>.</a:t>
            </a:r>
          </a:p>
          <a:p>
            <a:pPr algn="l"/>
            <a:endParaRPr lang="it-IT" sz="2400" b="0" i="0" u="none" strike="noStrike" baseline="0" dirty="0"/>
          </a:p>
          <a:p>
            <a:pPr algn="l"/>
            <a:r>
              <a:rPr lang="it-IT" sz="2400" b="1" i="0" u="none" strike="noStrike" baseline="0" dirty="0">
                <a:solidFill>
                  <a:srgbClr val="0070C0"/>
                </a:solidFill>
              </a:rPr>
              <a:t>[SI-1] POLICY E PROCEDURE</a:t>
            </a:r>
          </a:p>
          <a:p>
            <a:pPr algn="l"/>
            <a:r>
              <a:rPr lang="it-IT" sz="2400" b="0" i="0" u="none" strike="noStrike" baseline="0" dirty="0"/>
              <a:t>Tutte le policy e le procedure di system and information </a:t>
            </a:r>
            <a:r>
              <a:rPr lang="it-IT" sz="2400" b="0" i="0" u="none" strike="noStrike" baseline="0" dirty="0" err="1"/>
              <a:t>integrity</a:t>
            </a:r>
            <a:r>
              <a:rPr lang="it-IT" sz="2400" b="0" i="0" u="none" strike="noStrike" baseline="0" dirty="0"/>
              <a:t> devono essere</a:t>
            </a:r>
          </a:p>
          <a:p>
            <a:pPr algn="l"/>
            <a:r>
              <a:rPr lang="it-IT" sz="2400" b="0" i="0" u="none" strike="noStrike" baseline="0" dirty="0"/>
              <a:t>documentate e ben designate.</a:t>
            </a:r>
          </a:p>
          <a:p>
            <a:pPr algn="l"/>
            <a:endParaRPr lang="it-IT" sz="2400" b="0" i="0" u="none" strike="noStrike" baseline="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1820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341500" y="108709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[SI-9] INFORMATION INPUT RESTRICTION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49BF8-8D32-123F-C8D2-2EC6EC48C075}"/>
              </a:ext>
            </a:extLst>
          </p:cNvPr>
          <p:cNvSpPr txBox="1"/>
          <p:nvPr/>
        </p:nvSpPr>
        <p:spPr>
          <a:xfrm>
            <a:off x="581891" y="1586497"/>
            <a:ext cx="1125543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Effettuare un controllo sugli input al sistema assicurandosi i controlli AC-2, AC-3, AC-5</a:t>
            </a:r>
          </a:p>
          <a:p>
            <a:r>
              <a:rPr lang="it-IT" sz="2400" dirty="0"/>
              <a:t>e AC-6.</a:t>
            </a:r>
          </a:p>
          <a:p>
            <a:endParaRPr lang="it-IT" sz="2400" dirty="0"/>
          </a:p>
          <a:p>
            <a:r>
              <a:rPr lang="it-IT" sz="2400" dirty="0"/>
              <a:t>Si è effettuata la validazione degli input restringendo gli input dei </a:t>
            </a:r>
            <a:r>
              <a:rPr lang="it-IT" sz="2400" b="1" i="1" dirty="0" err="1"/>
              <a:t>form</a:t>
            </a:r>
            <a:r>
              <a:rPr lang="it-IT" sz="2400" b="1" i="1" dirty="0"/>
              <a:t> html</a:t>
            </a:r>
            <a:r>
              <a:rPr lang="it-IT" sz="2400" dirty="0"/>
              <a:t>, sia sfruttando le </a:t>
            </a:r>
            <a:r>
              <a:rPr lang="it-IT" sz="2400" b="1" i="1" dirty="0" err="1"/>
              <a:t>annotations</a:t>
            </a:r>
            <a:r>
              <a:rPr lang="it-IT" sz="2400" b="1" i="1" dirty="0"/>
              <a:t> di Spring Boot </a:t>
            </a:r>
            <a:r>
              <a:rPr lang="it-IT" sz="2400" dirty="0"/>
              <a:t>e </a:t>
            </a:r>
            <a:r>
              <a:rPr lang="it-IT" sz="2400" b="1" i="1" dirty="0"/>
              <a:t>Spring Security</a:t>
            </a:r>
            <a:r>
              <a:rPr lang="it-IT" sz="2400" dirty="0"/>
              <a:t>, e utilizzando i giusti </a:t>
            </a:r>
            <a:r>
              <a:rPr lang="it-IT" sz="2400" b="1" i="1" dirty="0" err="1"/>
              <a:t>constraints</a:t>
            </a:r>
            <a:r>
              <a:rPr lang="it-IT" sz="2400" dirty="0"/>
              <a:t> nel database in modo che determinati input scorretti non entrino affatto nel flusso dei dati del sistema.</a:t>
            </a:r>
          </a:p>
          <a:p>
            <a:endParaRPr lang="it-IT" sz="2400" dirty="0"/>
          </a:p>
          <a:p>
            <a:r>
              <a:rPr lang="it-IT" sz="2400" dirty="0"/>
              <a:t>Inoltre, grazie ai svariati controlli degli accessi rimandati dal NIST, è garantito che soltanto utenti autorizzati possano inserire determinati input, i quali saranno sempre e comunque validati.</a:t>
            </a:r>
          </a:p>
        </p:txBody>
      </p:sp>
    </p:spTree>
    <p:extLst>
      <p:ext uri="{BB962C8B-B14F-4D97-AF65-F5344CB8AC3E}">
        <p14:creationId xmlns:p14="http://schemas.microsoft.com/office/powerpoint/2010/main" val="23990910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468282" y="765110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[SI-10] INFORMATION INPUT 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49BF8-8D32-123F-C8D2-2EC6EC48C075}"/>
              </a:ext>
            </a:extLst>
          </p:cNvPr>
          <p:cNvSpPr txBox="1"/>
          <p:nvPr/>
        </p:nvSpPr>
        <p:spPr>
          <a:xfrm>
            <a:off x="468282" y="1166647"/>
            <a:ext cx="112554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Verificare la validità degli input al sistema definiti dall’organizzazione.</a:t>
            </a:r>
          </a:p>
          <a:p>
            <a:endParaRPr lang="it-IT" sz="2400" dirty="0"/>
          </a:p>
          <a:p>
            <a:r>
              <a:rPr lang="it-IT" sz="2400" dirty="0"/>
              <a:t>E’ stata effettuata un’adeguata </a:t>
            </a:r>
            <a:r>
              <a:rPr lang="it-IT" sz="2400" b="1" i="1" dirty="0"/>
              <a:t>input validation tramite l’uso delle </a:t>
            </a:r>
            <a:r>
              <a:rPr lang="it-IT" sz="2400" b="1" i="1" dirty="0" err="1"/>
              <a:t>annotations</a:t>
            </a:r>
            <a:r>
              <a:rPr lang="it-IT" sz="2400" dirty="0"/>
              <a:t> messe a</a:t>
            </a:r>
          </a:p>
          <a:p>
            <a:r>
              <a:rPr lang="it-IT" sz="2400" dirty="0"/>
              <a:t>disposizione da Spring Boot e Spring Security.</a:t>
            </a: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142997A-ACAB-4646-13EF-223898F4E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52" y="2923742"/>
            <a:ext cx="5670291" cy="351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984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572728" y="801556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[SI-10] INFORMATION INPUT VALIDATION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F497D0-F2E9-8F0E-10D9-80801A55AD88}"/>
              </a:ext>
            </a:extLst>
          </p:cNvPr>
          <p:cNvSpPr txBox="1"/>
          <p:nvPr/>
        </p:nvSpPr>
        <p:spPr>
          <a:xfrm>
            <a:off x="572728" y="1255464"/>
            <a:ext cx="10653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E’ stata effettuata ulteriore </a:t>
            </a:r>
            <a:r>
              <a:rPr lang="it-IT" sz="2400" b="1" i="1" dirty="0"/>
              <a:t>input validation tramite html. </a:t>
            </a:r>
            <a:endParaRPr lang="it-IT" sz="2400" dirty="0"/>
          </a:p>
        </p:txBody>
      </p:sp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E5BE8CC-1D12-284C-BC54-06DD94C27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510" y="1916163"/>
            <a:ext cx="9046890" cy="46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311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572728" y="801556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[SI-10] INFORMATION INPUT 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6E840-8C0B-057A-87CD-04A91752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10" y="3517681"/>
            <a:ext cx="10615580" cy="3017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38F210-2BAC-2CBD-DD93-E12CF2C76720}"/>
              </a:ext>
            </a:extLst>
          </p:cNvPr>
          <p:cNvSpPr txBox="1"/>
          <p:nvPr/>
        </p:nvSpPr>
        <p:spPr>
          <a:xfrm>
            <a:off x="672596" y="1300471"/>
            <a:ext cx="106155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Rendiamo sicura la web app da SQL injection utilizzando i “</a:t>
            </a:r>
            <a:r>
              <a:rPr lang="it-IT" sz="2400" b="1" i="1" dirty="0" err="1"/>
              <a:t>Prepared</a:t>
            </a:r>
            <a:r>
              <a:rPr lang="it-IT" sz="2400" b="1" i="1" dirty="0"/>
              <a:t> Statement</a:t>
            </a:r>
            <a:r>
              <a:rPr lang="it-IT" sz="2400" dirty="0"/>
              <a:t>” in modo tale da separare il codice dai dati.</a:t>
            </a:r>
          </a:p>
          <a:p>
            <a:r>
              <a:rPr lang="it-IT" sz="2400" dirty="0"/>
              <a:t>Dapprima mandiamo un SQL </a:t>
            </a:r>
            <a:r>
              <a:rPr lang="it-IT" sz="2400" dirty="0" err="1"/>
              <a:t>statement</a:t>
            </a:r>
            <a:r>
              <a:rPr lang="it-IT" sz="2400" dirty="0"/>
              <a:t> template al database, con certi parametri non specificati “?”, poi facciamo il </a:t>
            </a:r>
            <a:r>
              <a:rPr lang="it-IT" sz="2400" dirty="0" err="1"/>
              <a:t>bind</a:t>
            </a:r>
            <a:r>
              <a:rPr lang="it-IT" sz="2400" dirty="0"/>
              <a:t> dei dati al </a:t>
            </a:r>
            <a:r>
              <a:rPr lang="it-IT" sz="2400" dirty="0" err="1"/>
              <a:t>prepared</a:t>
            </a:r>
            <a:r>
              <a:rPr lang="it-IT" sz="2400" dirty="0"/>
              <a:t> </a:t>
            </a:r>
            <a:r>
              <a:rPr lang="it-IT" sz="2400" dirty="0" err="1"/>
              <a:t>statement</a:t>
            </a:r>
            <a:r>
              <a:rPr lang="it-IT" sz="2400" dirty="0"/>
              <a:t>. </a:t>
            </a:r>
            <a:br>
              <a:rPr lang="it-IT" sz="2400" dirty="0"/>
            </a:br>
            <a:r>
              <a:rPr lang="it-IT" sz="2400" dirty="0"/>
              <a:t>In questo modo i dati dell’utente non possono cambiare la struttura della query</a:t>
            </a:r>
          </a:p>
        </p:txBody>
      </p:sp>
    </p:spTree>
    <p:extLst>
      <p:ext uri="{BB962C8B-B14F-4D97-AF65-F5344CB8AC3E}">
        <p14:creationId xmlns:p14="http://schemas.microsoft.com/office/powerpoint/2010/main" val="155583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5994AB-F83F-FC22-B90D-25F542412FE5}"/>
              </a:ext>
            </a:extLst>
          </p:cNvPr>
          <p:cNvSpPr txBox="1"/>
          <p:nvPr/>
        </p:nvSpPr>
        <p:spPr>
          <a:xfrm>
            <a:off x="5832787" y="2782668"/>
            <a:ext cx="409858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NIST Risk Management Framework</a:t>
            </a:r>
            <a:br>
              <a:rPr lang="it-IT" b="1" dirty="0"/>
            </a:br>
            <a:r>
              <a:rPr lang="it-IT" b="1" dirty="0"/>
              <a:t>SP 800-53 Rev. 5.1</a:t>
            </a:r>
            <a:br>
              <a:rPr lang="it-IT" dirty="0"/>
            </a:br>
            <a:br>
              <a:rPr lang="it-IT" dirty="0"/>
            </a:br>
            <a:r>
              <a:rPr lang="en-US" sz="2400" b="1" dirty="0">
                <a:solidFill>
                  <a:srgbClr val="C00000"/>
                </a:solidFill>
                <a:cs typeface="Times New Roman" panose="02020603050405020304" pitchFamily="18" charset="0"/>
              </a:rPr>
              <a:t>Audit And Accountability Control Family</a:t>
            </a:r>
            <a:endParaRPr lang="it-IT" b="1" dirty="0">
              <a:cs typeface="Times New Roman" panose="02020603050405020304" pitchFamily="18" charset="0"/>
            </a:endParaRPr>
          </a:p>
        </p:txBody>
      </p:sp>
      <p:pic>
        <p:nvPicPr>
          <p:cNvPr id="8" name="Picture 2" descr="NIST and the NIS Directive / Regulations - IP Performance">
            <a:extLst>
              <a:ext uri="{FF2B5EF4-FFF2-40B4-BE49-F238E27FC236}">
                <a16:creationId xmlns:a16="http://schemas.microsoft.com/office/drawing/2014/main" id="{5D5F98C1-FCDB-1098-E2A3-04A0A2641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5" t="26272" r="23360" b="27486"/>
          <a:stretch/>
        </p:blipFill>
        <p:spPr bwMode="auto">
          <a:xfrm>
            <a:off x="2695525" y="2905689"/>
            <a:ext cx="2915587" cy="10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BD0FC31C-BF27-016A-6064-B3557A052D7B}"/>
              </a:ext>
            </a:extLst>
          </p:cNvPr>
          <p:cNvCxnSpPr>
            <a:cxnSpLocks/>
          </p:cNvCxnSpPr>
          <p:nvPr/>
        </p:nvCxnSpPr>
        <p:spPr>
          <a:xfrm>
            <a:off x="5735270" y="2428240"/>
            <a:ext cx="0" cy="20015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3323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436359-8492-0CA3-783A-581F6307C993}"/>
              </a:ext>
            </a:extLst>
          </p:cNvPr>
          <p:cNvSpPr/>
          <p:nvPr/>
        </p:nvSpPr>
        <p:spPr>
          <a:xfrm>
            <a:off x="0" y="0"/>
            <a:ext cx="12192000" cy="765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4DED65-B8DD-D46F-5FA9-607B1A17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421" y="0"/>
            <a:ext cx="2283959" cy="74063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137FD9-4865-EBC3-69BC-AF8DE455A9B3}"/>
              </a:ext>
            </a:extLst>
          </p:cNvPr>
          <p:cNvSpPr txBox="1"/>
          <p:nvPr/>
        </p:nvSpPr>
        <p:spPr>
          <a:xfrm>
            <a:off x="341500" y="108709"/>
            <a:ext cx="121919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[AU-2] EVENT LOGGING</a:t>
            </a:r>
          </a:p>
          <a:p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25022-6BBD-ACAB-EA47-0D50BFC4B23D}"/>
              </a:ext>
            </a:extLst>
          </p:cNvPr>
          <p:cNvSpPr txBox="1"/>
          <p:nvPr/>
        </p:nvSpPr>
        <p:spPr>
          <a:xfrm>
            <a:off x="545123" y="1257614"/>
            <a:ext cx="1110175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indent="-457189" algn="just">
              <a:buFont typeface="+mj-lt"/>
              <a:buAutoNum type="alphaLcParenR"/>
            </a:pPr>
            <a:r>
              <a:rPr lang="it-IT" sz="2400" dirty="0"/>
              <a:t>Identificare i tipi di eventi che il sistema è in grado di registrare a supporto della funzione di audit;</a:t>
            </a:r>
          </a:p>
          <a:p>
            <a:pPr marL="457189" indent="-457189" algn="just">
              <a:buFont typeface="+mj-lt"/>
              <a:buAutoNum type="alphaLcParenR"/>
            </a:pPr>
            <a:r>
              <a:rPr lang="it-IT" sz="2400" dirty="0"/>
              <a:t>Coordinare la funzione di registrazione degli eventi con altre entità organizzative che richiedono informazioni relative all'audit per guidare e informare i criteri di selezione degli eventi da registrare;</a:t>
            </a:r>
          </a:p>
          <a:p>
            <a:pPr marL="457189" indent="-457189" algn="just">
              <a:buFont typeface="+mj-lt"/>
              <a:buAutoNum type="alphaLcParenR"/>
            </a:pPr>
            <a:r>
              <a:rPr lang="it-IT" sz="2400" dirty="0"/>
              <a:t>Specificare i seguenti tipi di eventi da registrare nel sistema: [Assegnazione: tipi di eventi definiti dall'organizzazione (sottoinsieme dei tipi di eventi definiti in AU-2a.) insieme alla frequenza di registrazione (o alla situazione che richiede) per ciascun tipo di evento identificato];</a:t>
            </a:r>
          </a:p>
          <a:p>
            <a:pPr marL="457189" indent="-457189" algn="just">
              <a:buFont typeface="+mj-lt"/>
              <a:buAutoNum type="alphaLcParenR"/>
            </a:pPr>
            <a:r>
              <a:rPr lang="it-IT" sz="2400" dirty="0"/>
              <a:t>Fornire una motivazione per cui i tipi di evento selezionati per la registrazione sono ritenuti adeguati per supportare le indagini a posteriori sugli incidenti</a:t>
            </a:r>
          </a:p>
          <a:p>
            <a:pPr marL="457189" indent="-457189" algn="just">
              <a:buFont typeface="+mj-lt"/>
              <a:buAutoNum type="alphaLcParenR"/>
            </a:pPr>
            <a:r>
              <a:rPr lang="it-IT" sz="2400" dirty="0"/>
              <a:t>Rivedere e aggiornare i tipi di evento selezionati per la registrazione [Assegnazione: frequenza definita dall'organizzazione].</a:t>
            </a:r>
          </a:p>
        </p:txBody>
      </p:sp>
    </p:spTree>
    <p:extLst>
      <p:ext uri="{BB962C8B-B14F-4D97-AF65-F5344CB8AC3E}">
        <p14:creationId xmlns:p14="http://schemas.microsoft.com/office/powerpoint/2010/main" val="28323042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FB44DC2FB1CDB499C1AF3EAAE58F67C" ma:contentTypeVersion="14" ma:contentTypeDescription="Creare un nuovo documento." ma:contentTypeScope="" ma:versionID="ca2b1b96109873cb9c4896106dc58695">
  <xsd:schema xmlns:xsd="http://www.w3.org/2001/XMLSchema" xmlns:xs="http://www.w3.org/2001/XMLSchema" xmlns:p="http://schemas.microsoft.com/office/2006/metadata/properties" xmlns:ns2="5b77f104-8052-46ee-b811-a01298bf7f96" xmlns:ns3="16fcf086-3792-4be6-a86c-4767d62f3a00" targetNamespace="http://schemas.microsoft.com/office/2006/metadata/properties" ma:root="true" ma:fieldsID="b3bd6cb486c2c919e9d481e240235b1a" ns2:_="" ns3:_="">
    <xsd:import namespace="5b77f104-8052-46ee-b811-a01298bf7f96"/>
    <xsd:import namespace="16fcf086-3792-4be6-a86c-4767d62f3a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77f104-8052-46ee-b811-a01298bf7f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Tag immagine" ma:readOnly="false" ma:fieldId="{5cf76f15-5ced-4ddc-b409-7134ff3c332f}" ma:taxonomyMulti="true" ma:sspId="75195dc1-fe89-472b-8717-1a06404882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fcf086-3792-4be6-a86c-4767d62f3a0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62c9f44-39b2-4aae-9da0-b8fd8973bb46}" ma:internalName="TaxCatchAll" ma:showField="CatchAllData" ma:web="16fcf086-3792-4be6-a86c-4767d62f3a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24673A-22CE-4FD9-B210-AE3C10E74D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6F81E1-CDF3-4A2B-8859-836B002C993D}"/>
</file>

<file path=docProps/app.xml><?xml version="1.0" encoding="utf-8"?>
<Properties xmlns="http://schemas.openxmlformats.org/officeDocument/2006/extended-properties" xmlns:vt="http://schemas.openxmlformats.org/officeDocument/2006/docPropsVTypes">
  <TotalTime>6200</TotalTime>
  <Words>6289</Words>
  <Application>Microsoft Office PowerPoint</Application>
  <PresentationFormat>Widescreen</PresentationFormat>
  <Paragraphs>620</Paragraphs>
  <Slides>105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3" baseType="lpstr">
      <vt:lpstr>Arial</vt:lpstr>
      <vt:lpstr>Calibri</vt:lpstr>
      <vt:lpstr>Calibri Light</vt:lpstr>
      <vt:lpstr>Courier New</vt:lpstr>
      <vt:lpstr>Söhne</vt:lpstr>
      <vt:lpstr>Times New Roman</vt:lpstr>
      <vt:lpstr>Wingdings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SIMONE VALLIFUOCO</dc:creator>
  <cp:lastModifiedBy>Laura Naddei</cp:lastModifiedBy>
  <cp:revision>75</cp:revision>
  <dcterms:created xsi:type="dcterms:W3CDTF">2023-07-07T20:33:38Z</dcterms:created>
  <dcterms:modified xsi:type="dcterms:W3CDTF">2023-07-16T15:19:46Z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2023-07-07T22:58:20Z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b0645d04-0c36-402b-8655-ebb7b0083595</vt:lpwstr>
  </property>
  <property fmtid="{D5CDD505-2E9C-101B-9397-08002B2CF9AE}" pid="8" name="MSIP_Label_2ad0b24d-6422-44b0-b3de-abb3a9e8c81a_ContentBits">
    <vt:lpwstr>0</vt:lpwstr>
  </property>
</Properties>
</file>